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sldIdLst>
    <p:sldId id="256" r:id="rId2"/>
    <p:sldId id="272" r:id="rId3"/>
    <p:sldId id="276" r:id="rId4"/>
    <p:sldId id="292" r:id="rId5"/>
    <p:sldId id="290" r:id="rId6"/>
    <p:sldId id="333" r:id="rId7"/>
    <p:sldId id="330" r:id="rId8"/>
    <p:sldId id="338" r:id="rId9"/>
    <p:sldId id="337" r:id="rId10"/>
    <p:sldId id="335" r:id="rId11"/>
    <p:sldId id="331" r:id="rId12"/>
    <p:sldId id="336" r:id="rId13"/>
    <p:sldId id="274" r:id="rId14"/>
    <p:sldId id="346" r:id="rId15"/>
    <p:sldId id="275" r:id="rId16"/>
    <p:sldId id="301" r:id="rId17"/>
    <p:sldId id="332" r:id="rId18"/>
    <p:sldId id="319" r:id="rId19"/>
    <p:sldId id="268" r:id="rId20"/>
    <p:sldId id="306" r:id="rId21"/>
    <p:sldId id="258" r:id="rId22"/>
    <p:sldId id="304" r:id="rId23"/>
    <p:sldId id="344" r:id="rId24"/>
    <p:sldId id="345" r:id="rId25"/>
    <p:sldId id="307" r:id="rId26"/>
    <p:sldId id="277" r:id="rId27"/>
    <p:sldId id="316" r:id="rId28"/>
    <p:sldId id="341" r:id="rId29"/>
    <p:sldId id="339" r:id="rId30"/>
    <p:sldId id="296" r:id="rId31"/>
    <p:sldId id="340" r:id="rId32"/>
    <p:sldId id="294" r:id="rId33"/>
    <p:sldId id="297" r:id="rId34"/>
    <p:sldId id="343" r:id="rId35"/>
    <p:sldId id="342" r:id="rId36"/>
    <p:sldId id="298" r:id="rId37"/>
    <p:sldId id="305" r:id="rId38"/>
    <p:sldId id="278" r:id="rId39"/>
    <p:sldId id="279" r:id="rId40"/>
    <p:sldId id="320" r:id="rId41"/>
    <p:sldId id="321" r:id="rId42"/>
    <p:sldId id="322" r:id="rId43"/>
    <p:sldId id="323" r:id="rId44"/>
    <p:sldId id="325" r:id="rId45"/>
    <p:sldId id="326" r:id="rId46"/>
    <p:sldId id="327" r:id="rId47"/>
    <p:sldId id="302" r:id="rId48"/>
    <p:sldId id="312" r:id="rId49"/>
    <p:sldId id="303" r:id="rId50"/>
    <p:sldId id="309" r:id="rId51"/>
    <p:sldId id="310" r:id="rId52"/>
    <p:sldId id="311" r:id="rId53"/>
    <p:sldId id="259" r:id="rId54"/>
    <p:sldId id="260" r:id="rId55"/>
    <p:sldId id="317" r:id="rId56"/>
    <p:sldId id="262" r:id="rId57"/>
    <p:sldId id="267" r:id="rId58"/>
    <p:sldId id="315" r:id="rId59"/>
    <p:sldId id="263" r:id="rId60"/>
    <p:sldId id="265" r:id="rId61"/>
    <p:sldId id="348" r:id="rId62"/>
    <p:sldId id="347" r:id="rId63"/>
    <p:sldId id="308" r:id="rId64"/>
    <p:sldId id="299" r:id="rId65"/>
    <p:sldId id="313" r:id="rId66"/>
    <p:sldId id="314" r:id="rId67"/>
    <p:sldId id="328" r:id="rId68"/>
    <p:sldId id="349" r:id="rId69"/>
    <p:sldId id="350" r:id="rId70"/>
    <p:sldId id="351" r:id="rId71"/>
    <p:sldId id="352" r:id="rId7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506" autoAdjust="0"/>
  </p:normalViewPr>
  <p:slideViewPr>
    <p:cSldViewPr>
      <p:cViewPr varScale="1">
        <p:scale>
          <a:sx n="80" d="100"/>
          <a:sy n="80" d="100"/>
        </p:scale>
        <p:origin x="-2514" y="-90"/>
      </p:cViewPr>
      <p:guideLst>
        <p:guide orient="horz" pos="2160"/>
        <p:guide pos="2880"/>
      </p:guideLst>
    </p:cSldViewPr>
  </p:slideViewPr>
  <p:outlineViewPr>
    <p:cViewPr>
      <p:scale>
        <a:sx n="33" d="100"/>
        <a:sy n="33" d="100"/>
      </p:scale>
      <p:origin x="0" y="25158"/>
    </p:cViewPr>
  </p:outlineViewPr>
  <p:notesTextViewPr>
    <p:cViewPr>
      <p:scale>
        <a:sx n="100" d="100"/>
        <a:sy n="100" d="100"/>
      </p:scale>
      <p:origin x="0" y="0"/>
    </p:cViewPr>
  </p:notesTextViewPr>
  <p:sorterViewPr>
    <p:cViewPr varScale="1">
      <p:scale>
        <a:sx n="1" d="1"/>
        <a:sy n="1" d="1"/>
      </p:scale>
      <p:origin x="0" y="1360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E4D1BE56-604F-4C25-8001-70084AAA81E1}" type="datetimeFigureOut">
              <a:rPr lang="en-US" smtClean="0"/>
              <a:pPr/>
              <a:t>3/28/2021</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FF53F8CA-58DB-4BD6-B0C1-EAB92AEDC2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53F8CA-58DB-4BD6-B0C1-EAB92AEDC22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53F8CA-58DB-4BD6-B0C1-EAB92AEDC22E}" type="slidenum">
              <a:rPr lang="en-US" smtClean="0"/>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foundation Catholic</a:t>
            </a:r>
            <a:r>
              <a:rPr lang="en-US" baseline="0" dirty="0" smtClean="0"/>
              <a:t> vision for RJ is the dignity of the human person. </a:t>
            </a:r>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30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will be showing a video of the film director response to the Pope Jubilee as he filmed</a:t>
            </a:r>
            <a:r>
              <a:rPr lang="en-US" baseline="0" dirty="0" smtClean="0"/>
              <a:t> inmates response to Pope Francis in a </a:t>
            </a:r>
            <a:r>
              <a:rPr lang="en-US" baseline="0" dirty="0" err="1" smtClean="0"/>
              <a:t>Buckano</a:t>
            </a:r>
            <a:r>
              <a:rPr lang="en-US" baseline="0" dirty="0" smtClean="0"/>
              <a:t> Faso Prison, which I will be showing tonight. </a:t>
            </a:r>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32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have no problem with someone going to prison if they are indeed cause harm to another person.</a:t>
            </a:r>
            <a:r>
              <a:rPr lang="en-US" baseline="0" dirty="0" smtClean="0"/>
              <a:t> What I have a problem with is when someone I have worked with as a Chaplain, have witnessed a demonstrative change of heart, and life direction, has paid their debt to society and we do not allow them to have access to the Body of Christ because they where in prison!</a:t>
            </a:r>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36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53F8CA-58DB-4BD6-B0C1-EAB92AEDC22E}" type="slidenum">
              <a:rPr lang="en-US" smtClean="0"/>
              <a:pPr/>
              <a:t>38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53F8CA-58DB-4BD6-B0C1-EAB92AEDC22E}" type="slidenum">
              <a:rPr lang="en-US" smtClean="0"/>
              <a:pPr/>
              <a:t>39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Chaplains</a:t>
            </a:r>
            <a:r>
              <a:rPr lang="en-US" baseline="0" dirty="0" smtClean="0"/>
              <a:t> and volunteers </a:t>
            </a:r>
            <a:r>
              <a:rPr lang="en-US" dirty="0" smtClean="0"/>
              <a:t>are a  secondary line of encounter</a:t>
            </a:r>
            <a:r>
              <a:rPr lang="en-US" baseline="0" dirty="0" smtClean="0"/>
              <a:t> and engagement. </a:t>
            </a:r>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47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p:sp>
      <p:sp>
        <p:nvSpPr>
          <p:cNvPr id="3" name="Notes Placeholder 2"/>
          <p:cNvSpPr>
            <a:spLocks noGrp="1"/>
          </p:cNvSpPr>
          <p:nvPr>
            <p:ph type="body" idx="1"/>
          </p:nvPr>
        </p:nvSpPr>
        <p:spPr/>
        <p:txBody>
          <a:bodyPr>
            <a:normAutofit/>
          </a:bodyPr>
          <a:lstStyle/>
          <a:p>
            <a:pPr>
              <a:tabLst>
                <a:tab pos="0" algn="l"/>
                <a:tab pos="441475" algn="l"/>
                <a:tab pos="885954" algn="l"/>
                <a:tab pos="1328931" algn="l"/>
                <a:tab pos="1773409" algn="l"/>
                <a:tab pos="2216386" algn="l"/>
                <a:tab pos="2660864" algn="l"/>
                <a:tab pos="3105342" algn="l"/>
                <a:tab pos="3548320" algn="l"/>
                <a:tab pos="3992798" algn="l"/>
                <a:tab pos="4435774" algn="l"/>
                <a:tab pos="4880253" algn="l"/>
                <a:tab pos="5324731" algn="l"/>
                <a:tab pos="5767708" algn="l"/>
                <a:tab pos="6212187" algn="l"/>
                <a:tab pos="6655163" algn="l"/>
                <a:tab pos="7099642" algn="l"/>
                <a:tab pos="7544120" algn="l"/>
                <a:tab pos="7987097" algn="l"/>
                <a:tab pos="8431576" algn="l"/>
                <a:tab pos="8874552" algn="l"/>
              </a:tabLst>
            </a:pPr>
            <a:endParaRPr lang="en-US" dirty="0" smtClean="0">
              <a:latin typeface="Times New Roman" pitchFamily="18" charset="0"/>
            </a:endParaRPr>
          </a:p>
        </p:txBody>
      </p:sp>
      <p:sp>
        <p:nvSpPr>
          <p:cNvPr id="32772" name="Slide Number Placeholder 3"/>
          <p:cNvSpPr>
            <a:spLocks noGrp="1"/>
          </p:cNvSpPr>
          <p:nvPr>
            <p:ph type="sldNum" sz="quarter"/>
          </p:nvPr>
        </p:nvSpPr>
        <p:spPr>
          <a:noFill/>
          <a:ln/>
        </p:spPr>
        <p:txBody>
          <a:bodyPr/>
          <a:lstStyle/>
          <a:p>
            <a:pPr>
              <a:tabLst>
                <a:tab pos="714769" algn="l"/>
                <a:tab pos="1429539" algn="l"/>
                <a:tab pos="2144308" algn="l"/>
                <a:tab pos="2860579" algn="l"/>
              </a:tabLst>
            </a:pPr>
            <a:fld id="{5875316C-A415-4584-A9C2-9BC3C7A4089F}" type="slidenum">
              <a:rPr lang="en-US" smtClean="0">
                <a:latin typeface="Times New Roman" pitchFamily="18" charset="0"/>
                <a:ea typeface="Microsoft YaHei" pitchFamily="34" charset="-122"/>
              </a:rPr>
              <a:pPr>
                <a:tabLst>
                  <a:tab pos="714769" algn="l"/>
                  <a:tab pos="1429539" algn="l"/>
                  <a:tab pos="2144308" algn="l"/>
                  <a:tab pos="2860579" algn="l"/>
                </a:tabLst>
              </a:pPr>
              <a:t>53</a:t>
            </a:fld>
            <a:endParaRPr lang="en-US" dirty="0" smtClean="0">
              <a:latin typeface="Times New Roman" pitchFamily="18" charset="0"/>
              <a:ea typeface="Microsoft YaHei" pitchFamily="34"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9"/>
          <p:cNvSpPr>
            <a:spLocks noGrp="1" noChangeArrowheads="1"/>
          </p:cNvSpPr>
          <p:nvPr>
            <p:ph type="sldNum" sz="quarter"/>
          </p:nvPr>
        </p:nvSpPr>
        <p:spPr>
          <a:noFill/>
          <a:ln/>
        </p:spPr>
        <p:txBody>
          <a:bodyPr/>
          <a:lstStyle/>
          <a:p>
            <a:fld id="{31CB9A84-B889-4DB1-8737-A5FC48BC061D}" type="slidenum">
              <a:rPr lang="en-CA"/>
              <a:pPr/>
              <a:t>54</a:t>
            </a:fld>
            <a:endParaRPr lang="en-CA"/>
          </a:p>
        </p:txBody>
      </p:sp>
      <p:sp>
        <p:nvSpPr>
          <p:cNvPr id="20483" name="Rectangle 1"/>
          <p:cNvSpPr txBox="1">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20484" name="Rectangle 2"/>
          <p:cNvSpPr txBox="1">
            <a:spLocks noGrp="1" noChangeArrowheads="1"/>
          </p:cNvSpPr>
          <p:nvPr>
            <p:ph type="body" idx="1"/>
          </p:nvPr>
        </p:nvSpPr>
        <p:spPr>
          <a:xfrm>
            <a:off x="685645" y="4424127"/>
            <a:ext cx="5486713" cy="4190517"/>
          </a:xfrm>
          <a:noFill/>
          <a:ln/>
        </p:spPr>
        <p:txBody>
          <a:bodyPr wrap="none" anchor="ct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p:sp>
      <p:sp>
        <p:nvSpPr>
          <p:cNvPr id="41987"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41988" name="Slide Number Placeholder 3"/>
          <p:cNvSpPr>
            <a:spLocks noGrp="1"/>
          </p:cNvSpPr>
          <p:nvPr>
            <p:ph type="sldNum" sz="quarter"/>
          </p:nvPr>
        </p:nvSpPr>
        <p:spPr>
          <a:noFill/>
          <a:ln/>
        </p:spPr>
        <p:txBody>
          <a:bodyPr/>
          <a:lstStyle/>
          <a:p>
            <a:pPr>
              <a:tabLst>
                <a:tab pos="714769" algn="l"/>
                <a:tab pos="1429539" algn="l"/>
                <a:tab pos="2144308" algn="l"/>
                <a:tab pos="2860579" algn="l"/>
              </a:tabLst>
            </a:pPr>
            <a:fld id="{86D39DA2-0CDE-4492-AEE5-F8D57B3846A8}" type="slidenum">
              <a:rPr lang="en-CA" smtClean="0">
                <a:latin typeface="Times New Roman" pitchFamily="18" charset="0"/>
                <a:ea typeface="Microsoft YaHei" pitchFamily="34" charset="-122"/>
              </a:rPr>
              <a:pPr>
                <a:tabLst>
                  <a:tab pos="714769" algn="l"/>
                  <a:tab pos="1429539" algn="l"/>
                  <a:tab pos="2144308" algn="l"/>
                  <a:tab pos="2860579" algn="l"/>
                </a:tabLst>
              </a:pPr>
              <a:t>56</a:t>
            </a:fld>
            <a:endParaRPr lang="en-CA" dirty="0" smtClean="0">
              <a:latin typeface="Times New Roman" pitchFamily="18" charset="0"/>
              <a:ea typeface="Microsoft YaHei"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Think about how you would or have responded to any one of these pastoral encounters?</a:t>
            </a:r>
          </a:p>
          <a:p>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53F8CA-58DB-4BD6-B0C1-EAB92AEDC22E}" type="slidenum">
              <a:rPr lang="en-US" smtClean="0"/>
              <a:pPr/>
              <a:t>57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60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dirty="0" smtClean="0">
                <a:latin typeface="Arial" pitchFamily="34" charset="0"/>
                <a:cs typeface="Arial" pitchFamily="34" charset="0"/>
              </a:rPr>
              <a:t>For the</a:t>
            </a:r>
            <a:r>
              <a:rPr lang="en-US" sz="2000" b="0" baseline="0" dirty="0" smtClean="0">
                <a:latin typeface="Arial" pitchFamily="34" charset="0"/>
                <a:cs typeface="Arial" pitchFamily="34" charset="0"/>
              </a:rPr>
              <a:t> most part, in the parish as Priest and Deacons, you will be encountering far more of the family members of incarcerated men and women that you will be the number of released men and women who are seeking to join your parish.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b="0" baseline="0" dirty="0" smtClean="0">
                <a:latin typeface="Arial" pitchFamily="34" charset="0"/>
                <a:cs typeface="Arial" pitchFamily="34" charset="0"/>
              </a:rPr>
              <a:t>We need your prayers and support and chapel </a:t>
            </a:r>
            <a:r>
              <a:rPr lang="en-US" sz="2000" b="0" baseline="0" dirty="0" err="1" smtClean="0">
                <a:latin typeface="Arial" pitchFamily="34" charset="0"/>
                <a:cs typeface="Arial" pitchFamily="34" charset="0"/>
              </a:rPr>
              <a:t>volutneers</a:t>
            </a:r>
            <a:r>
              <a:rPr lang="en-US" sz="2000" b="0" baseline="0" dirty="0" smtClean="0">
                <a:latin typeface="Arial" pitchFamily="34" charset="0"/>
                <a:cs typeface="Arial" pitchFamily="34" charset="0"/>
              </a:rPr>
              <a:t>, but we need the most is for you to provide leadership in your parishes to support the </a:t>
            </a:r>
            <a:r>
              <a:rPr lang="en-US" sz="2000" b="0" baseline="0" dirty="0" err="1" smtClean="0">
                <a:latin typeface="Arial" pitchFamily="34" charset="0"/>
                <a:cs typeface="Arial" pitchFamily="34" charset="0"/>
              </a:rPr>
              <a:t>familes</a:t>
            </a:r>
            <a:r>
              <a:rPr lang="en-US" sz="2000" b="0" baseline="0" dirty="0" smtClean="0">
                <a:latin typeface="Arial" pitchFamily="34" charset="0"/>
                <a:cs typeface="Arial" pitchFamily="34" charset="0"/>
              </a:rPr>
              <a:t> of inmates and to then welcome the men and women into your parish, especially after we chaplains/volunteers have invested considerable time and effort working with the men who have made the changes in there life and are seeking support in positive relationship and mentors with people of faith in your parish. </a:t>
            </a:r>
            <a:endParaRPr lang="en-US" sz="2000" b="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CSC inmates come from all across</a:t>
            </a:r>
            <a:r>
              <a:rPr lang="en-US" baseline="0" dirty="0" smtClean="0"/>
              <a:t> the Prairie Region Albert, SK , Man. NWT and Northern Ont. </a:t>
            </a:r>
          </a:p>
          <a:p>
            <a:endParaRPr lang="en-US" baseline="0" dirty="0" smtClean="0"/>
          </a:p>
          <a:p>
            <a:r>
              <a:rPr lang="en-US" baseline="0" dirty="0" smtClean="0"/>
              <a:t>Provincial inmates are from within our Diocesan area and Northern Saskatchewan. La Ronge also has a small correctional center. PA Correctional Centers are model the same as the Saskatoon, and Regina. Saskatoon also has the Regional Psychiatric Center for Federal male and female inmates. </a:t>
            </a:r>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a:t>
            </a:r>
            <a:r>
              <a:rPr lang="en-US" baseline="0" dirty="0" smtClean="0"/>
              <a:t>a lot of people who are directly or indirectly connected to the impacts of crimes and on going implications of a crime. </a:t>
            </a:r>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am more versed in working in the prison chaplaincy</a:t>
            </a:r>
            <a:r>
              <a:rPr lang="en-US" baseline="0" dirty="0" smtClean="0"/>
              <a:t> and restorative justice ministry in the community than I am with working with victims or the staff that work in the prisons, so I am going to stick to what I know best. </a:t>
            </a:r>
          </a:p>
          <a:p>
            <a:endParaRPr lang="en-US" dirty="0"/>
          </a:p>
        </p:txBody>
      </p:sp>
      <p:sp>
        <p:nvSpPr>
          <p:cNvPr id="4" name="Slide Number Placeholder 3"/>
          <p:cNvSpPr>
            <a:spLocks noGrp="1"/>
          </p:cNvSpPr>
          <p:nvPr>
            <p:ph type="sldNum" sz="quarter" idx="10"/>
          </p:nvPr>
        </p:nvSpPr>
        <p:spPr/>
        <p:txBody>
          <a:bodyPr/>
          <a:lstStyle/>
          <a:p>
            <a:fld id="{FF53F8CA-58DB-4BD6-B0C1-EAB92AEDC22E}"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C8B3FB-8678-49EA-983D-B5C410EF642A}"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A9E3B7-4373-4B8C-8FE9-F943968E437E}" type="datetimeFigureOut">
              <a:rPr lang="en-US" smtClean="0"/>
              <a:pPr/>
              <a:t>3/28/2021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8997FA1-EF87-4D45-944D-8F44074EDF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A9E3B7-4373-4B8C-8FE9-F943968E437E}" type="datetimeFigureOut">
              <a:rPr lang="en-US" smtClean="0"/>
              <a:pPr/>
              <a:t>3/28/2021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997FA1-EF87-4D45-944D-8F44074EDF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A9E3B7-4373-4B8C-8FE9-F943968E437E}" type="datetimeFigureOut">
              <a:rPr lang="en-US" smtClean="0"/>
              <a:pPr/>
              <a:t>3/28/2021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997FA1-EF87-4D45-944D-8F44074EDF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A9E3B7-4373-4B8C-8FE9-F943968E437E}" type="datetimeFigureOut">
              <a:rPr lang="en-US" smtClean="0"/>
              <a:pPr/>
              <a:t>3/28/2021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997FA1-EF87-4D45-944D-8F44074EDF9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A9E3B7-4373-4B8C-8FE9-F943968E437E}" type="datetimeFigureOut">
              <a:rPr lang="en-US" smtClean="0"/>
              <a:pPr/>
              <a:t>3/28/2021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997FA1-EF87-4D45-944D-8F44074EDF9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A9E3B7-4373-4B8C-8FE9-F943968E437E}" type="datetimeFigureOut">
              <a:rPr lang="en-US" smtClean="0"/>
              <a:pPr/>
              <a:t>3/28/2021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997FA1-EF87-4D45-944D-8F44074EDF9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A9E3B7-4373-4B8C-8FE9-F943968E437E}" type="datetimeFigureOut">
              <a:rPr lang="en-US" smtClean="0"/>
              <a:pPr/>
              <a:t>3/28/2021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997FA1-EF87-4D45-944D-8F44074EDF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3A9E3B7-4373-4B8C-8FE9-F943968E437E}" type="datetimeFigureOut">
              <a:rPr lang="en-US" smtClean="0"/>
              <a:pPr/>
              <a:t>3/28/2021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997FA1-EF87-4D45-944D-8F44074EDF9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3A9E3B7-4373-4B8C-8FE9-F943968E437E}" type="datetimeFigureOut">
              <a:rPr lang="en-US" smtClean="0"/>
              <a:pPr/>
              <a:t>3/28/2021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997FA1-EF87-4D45-944D-8F44074EDF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3A9E3B7-4373-4B8C-8FE9-F943968E437E}" type="datetimeFigureOut">
              <a:rPr lang="en-US" smtClean="0"/>
              <a:pPr/>
              <a:t>3/28/2021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997FA1-EF87-4D45-944D-8F44074EDF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3A9E3B7-4373-4B8C-8FE9-F943968E437E}" type="datetimeFigureOut">
              <a:rPr lang="en-US" smtClean="0"/>
              <a:pPr/>
              <a:t>3/28/2021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8997FA1-EF87-4D45-944D-8F44074EDF9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A9E3B7-4373-4B8C-8FE9-F943968E437E}" type="datetimeFigureOut">
              <a:rPr lang="en-US" smtClean="0"/>
              <a:pPr/>
              <a:t>3/28/2021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8997FA1-EF87-4D45-944D-8F44074EDF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storativejustice@padioces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2.vatican.va/content/john-paul-ii/en/homilies/2000/documents/hf_jp-ii_hom_20000709_jubil-prisoners.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catholicnewsagency.com/new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romereports.com/en/2016/11/07/pope-at-jubilee-of-prisoners-asks-society-to-facilitate-the-reintegration-of-the-imprisone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international.la-croix.com/news/welcome-to-jail-pope-francis/630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cleans.ca/canadas-most-dangerous-plac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macleans.ca/canadas-most-dangerous-places-2020/"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mailto:director@parklandrj.com" TargetMode="External"/><Relationship Id="rId2" Type="http://schemas.openxmlformats.org/officeDocument/2006/relationships/hyperlink" Target="http://restorativejustice.org/restorative-justice/about-restorative-justice/tutorial-intro-to-restorative-justice/" TargetMode="External"/><Relationship Id="rId1" Type="http://schemas.openxmlformats.org/officeDocument/2006/relationships/slideLayout" Target="../slideLayouts/slideLayout2.xml"/><Relationship Id="rId4" Type="http://schemas.openxmlformats.org/officeDocument/2006/relationships/hyperlink" Target="http://www.parklandrestorativejustice.com/"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macleans.ca/news/canada/most-dangerous-places-in-canada-how-the-ranking-work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cfcn-rcafd.org/"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anow.com/article/723953/pa-labelled-canada-s-third-most-violent-city" TargetMode="External"/><Relationship Id="rId2" Type="http://schemas.openxmlformats.org/officeDocument/2006/relationships/hyperlink" Target="https://www.macleans.ca/society/north-battleford-canadas-most-dangerous-place-is-fighting-for-its-future/"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www.csc-scc.gc.ca/restorative-justice/003005-2000-eng.shtml" TargetMode="External"/><Relationship Id="rId2" Type="http://schemas.openxmlformats.org/officeDocument/2006/relationships/hyperlink" Target="https://ccjc.ca/"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mailto:Brad.Taylor@csc-scc.gc.ca" TargetMode="External"/><Relationship Id="rId2" Type="http://schemas.openxmlformats.org/officeDocument/2006/relationships/hyperlink" Target="mailto:restorativejustice@padiocese.com" TargetMode="External"/><Relationship Id="rId1" Type="http://schemas.openxmlformats.org/officeDocument/2006/relationships/slideLayout" Target="../slideLayouts/slideLayout2.xml"/><Relationship Id="rId5" Type="http://schemas.openxmlformats.org/officeDocument/2006/relationships/hyperlink" Target="http://www.parklandrestorativejustice.com/" TargetMode="External"/><Relationship Id="rId4" Type="http://schemas.openxmlformats.org/officeDocument/2006/relationships/hyperlink" Target="mailto:director@parklandrj.com"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acleans.ca/canadas-most-dangerous-places/"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ccjc.ca/is-crime-a-faith-issue/"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anow.com/article/693327/pa-crime-rate-nearly-double-regina-saskatoon" TargetMode="External"/><Relationship Id="rId2" Type="http://schemas.openxmlformats.org/officeDocument/2006/relationships/hyperlink" Target="https://www.macleans.ca/canadas-most-dangerous-plac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584175"/>
          </a:xfrm>
        </p:spPr>
        <p:txBody>
          <a:bodyPr>
            <a:normAutofit fontScale="90000"/>
          </a:bodyPr>
          <a:lstStyle/>
          <a:p>
            <a:pPr algn="ctr"/>
            <a:r>
              <a:rPr lang="en-US" dirty="0" smtClean="0"/>
              <a:t>Prince Albert Diocese Restorative Justice Ministry</a:t>
            </a:r>
            <a:endParaRPr lang="en-US" dirty="0"/>
          </a:p>
        </p:txBody>
      </p:sp>
      <p:sp>
        <p:nvSpPr>
          <p:cNvPr id="3" name="Subtitle 2"/>
          <p:cNvSpPr>
            <a:spLocks noGrp="1"/>
          </p:cNvSpPr>
          <p:nvPr>
            <p:ph type="subTitle" idx="1"/>
          </p:nvPr>
        </p:nvSpPr>
        <p:spPr>
          <a:xfrm>
            <a:off x="685800" y="2780928"/>
            <a:ext cx="7772400" cy="2160239"/>
          </a:xfrm>
        </p:spPr>
        <p:txBody>
          <a:bodyPr>
            <a:normAutofit fontScale="92500" lnSpcReduction="20000"/>
          </a:bodyPr>
          <a:lstStyle/>
          <a:p>
            <a:pPr algn="ctr"/>
            <a:r>
              <a:rPr lang="en-US" sz="2000" dirty="0" smtClean="0"/>
              <a:t>Restorative Justice Coordinator </a:t>
            </a:r>
          </a:p>
          <a:p>
            <a:pPr algn="ctr"/>
            <a:r>
              <a:rPr lang="en-US" sz="2000" dirty="0" smtClean="0"/>
              <a:t>Deacon Brad Taylor B.TH, MTS.</a:t>
            </a:r>
          </a:p>
          <a:p>
            <a:pPr algn="ctr"/>
            <a:r>
              <a:rPr lang="en-US" sz="2000" dirty="0" smtClean="0"/>
              <a:t>Contact Diocesan Center 306-922-4747 to leave a message             or call my cell 960-3112</a:t>
            </a:r>
          </a:p>
          <a:p>
            <a:pPr algn="ctr"/>
            <a:r>
              <a:rPr lang="en-US" sz="2000" dirty="0" smtClean="0"/>
              <a:t>SK PEN Chaplain’s Office</a:t>
            </a:r>
          </a:p>
          <a:p>
            <a:pPr algn="ctr"/>
            <a:r>
              <a:rPr lang="en-US" sz="2000" dirty="0" smtClean="0"/>
              <a:t>306-765-8178</a:t>
            </a:r>
          </a:p>
          <a:p>
            <a:pPr algn="ctr"/>
            <a:r>
              <a:rPr lang="en-US" sz="2000" dirty="0" smtClean="0">
                <a:hlinkClick r:id="rId3"/>
              </a:rPr>
              <a:t>restorativejustice@padiocese.com</a:t>
            </a:r>
            <a:endParaRPr lang="en-US" sz="2000" dirty="0" smtClean="0"/>
          </a:p>
          <a:p>
            <a:pPr algn="ctr"/>
            <a:endParaRPr lang="en-US" dirty="0" smtClean="0"/>
          </a:p>
          <a:p>
            <a:pPr algn="ct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latin typeface="Arial" pitchFamily="34" charset="0"/>
                <a:cs typeface="Arial" pitchFamily="34" charset="0"/>
              </a:rPr>
              <a:t>In 2016 this city of 14,500 logged 25 firearm violations, including pointing and discharging of a weapon, 248 impaired driving volitions and 1,192 acts of disturbing the peace.</a:t>
            </a:r>
          </a:p>
          <a:p>
            <a:pPr>
              <a:buNone/>
            </a:pPr>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Firearm violations alone accounted for more than 10 per cent of all such crimes in the province that year.</a:t>
            </a:r>
          </a:p>
          <a:p>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200" dirty="0" smtClean="0">
                <a:latin typeface="Arial" pitchFamily="34" charset="0"/>
                <a:cs typeface="Arial" pitchFamily="34" charset="0"/>
              </a:rPr>
              <a:t>The crime rate in this industrial and agricultural community is four times higher than the rest of the country. That alone isn’t alarming. </a:t>
            </a:r>
          </a:p>
          <a:p>
            <a:endParaRPr lang="en-US" sz="3200" dirty="0" smtClean="0">
              <a:latin typeface="Arial" pitchFamily="34" charset="0"/>
              <a:cs typeface="Arial" pitchFamily="34" charset="0"/>
            </a:endParaRPr>
          </a:p>
          <a:p>
            <a:r>
              <a:rPr lang="en-US" sz="3200" dirty="0" smtClean="0">
                <a:latin typeface="Arial" pitchFamily="34" charset="0"/>
                <a:cs typeface="Arial" pitchFamily="34" charset="0"/>
              </a:rPr>
              <a:t>Smaller communities tend to be more susceptible to inflated crime rates, with one or two incidents getting magnified when they are recast for a population of 100,000. </a:t>
            </a:r>
          </a:p>
          <a:p>
            <a:endParaRPr lang="en-US" dirty="0"/>
          </a:p>
        </p:txBody>
      </p:sp>
      <p:sp>
        <p:nvSpPr>
          <p:cNvPr id="3" name="Title 2"/>
          <p:cNvSpPr>
            <a:spLocks noGrp="1"/>
          </p:cNvSpPr>
          <p:nvPr>
            <p:ph type="title"/>
          </p:nvPr>
        </p:nvSpPr>
        <p:spPr/>
        <p:txBody>
          <a:bodyPr>
            <a:normAutofit/>
          </a:bodyPr>
          <a:lstStyle/>
          <a:p>
            <a:r>
              <a:rPr lang="en-US" sz="4400" dirty="0" smtClean="0"/>
              <a:t>con’t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600" dirty="0" smtClean="0">
                <a:latin typeface="Arial" pitchFamily="34" charset="0"/>
                <a:cs typeface="Arial" pitchFamily="34" charset="0"/>
              </a:rPr>
              <a:t>For this reason, </a:t>
            </a:r>
            <a:r>
              <a:rPr lang="en-US" sz="3600" i="1" dirty="0" smtClean="0">
                <a:latin typeface="Arial" pitchFamily="34" charset="0"/>
                <a:cs typeface="Arial" pitchFamily="34" charset="0"/>
              </a:rPr>
              <a:t>Maclean’s</a:t>
            </a:r>
            <a:r>
              <a:rPr lang="en-US" sz="3600" dirty="0" smtClean="0">
                <a:latin typeface="Arial" pitchFamily="34" charset="0"/>
                <a:cs typeface="Arial" pitchFamily="34" charset="0"/>
              </a:rPr>
              <a:t> ranks cities based on the crime severity index. </a:t>
            </a:r>
          </a:p>
          <a:p>
            <a:endParaRPr lang="en-US" sz="3600" dirty="0" smtClean="0">
              <a:latin typeface="Arial" pitchFamily="34" charset="0"/>
              <a:cs typeface="Arial" pitchFamily="34" charset="0"/>
            </a:endParaRPr>
          </a:p>
          <a:p>
            <a:r>
              <a:rPr lang="en-US" sz="3600" dirty="0" smtClean="0">
                <a:latin typeface="Arial" pitchFamily="34" charset="0"/>
                <a:cs typeface="Arial" pitchFamily="34" charset="0"/>
              </a:rPr>
              <a:t>While the crime rate in North Battleford is sky high, </a:t>
            </a:r>
            <a:r>
              <a:rPr lang="en-US" sz="3600" dirty="0" smtClean="0">
                <a:solidFill>
                  <a:srgbClr val="FF0000"/>
                </a:solidFill>
                <a:latin typeface="Arial" pitchFamily="34" charset="0"/>
                <a:cs typeface="Arial" pitchFamily="34" charset="0"/>
              </a:rPr>
              <a:t>it’s the severity of the crimes</a:t>
            </a:r>
            <a:r>
              <a:rPr lang="en-US" sz="3600" dirty="0" smtClean="0">
                <a:latin typeface="Arial" pitchFamily="34" charset="0"/>
                <a:cs typeface="Arial" pitchFamily="34" charset="0"/>
              </a:rPr>
              <a:t> that’s truly alarming. </a:t>
            </a:r>
          </a:p>
          <a:p>
            <a:endParaRPr lang="en-US" sz="3600" dirty="0" smtClean="0">
              <a:latin typeface="Arial" pitchFamily="34" charset="0"/>
              <a:cs typeface="Arial" pitchFamily="34" charset="0"/>
            </a:endParaRPr>
          </a:p>
          <a:p>
            <a:r>
              <a:rPr lang="en-US" sz="3600" b="1" dirty="0" smtClean="0">
                <a:solidFill>
                  <a:srgbClr val="FF0000"/>
                </a:solidFill>
                <a:latin typeface="Arial" pitchFamily="34" charset="0"/>
                <a:cs typeface="Arial" pitchFamily="34" charset="0"/>
              </a:rPr>
              <a:t>The hard facts that both the cities of North Battleford and Prince Albert are consistently in the top five worst cites for crime in Canada is a </a:t>
            </a:r>
            <a:r>
              <a:rPr lang="en-US" sz="3600" b="1" u="sng" dirty="0" smtClean="0">
                <a:solidFill>
                  <a:srgbClr val="FF0000"/>
                </a:solidFill>
                <a:latin typeface="Arial" pitchFamily="34" charset="0"/>
                <a:cs typeface="Arial" pitchFamily="34" charset="0"/>
              </a:rPr>
              <a:t>major pastoral issues </a:t>
            </a:r>
            <a:r>
              <a:rPr lang="en-US" sz="3600" b="1" dirty="0" smtClean="0">
                <a:solidFill>
                  <a:srgbClr val="FF0000"/>
                </a:solidFill>
                <a:latin typeface="Arial" pitchFamily="34" charset="0"/>
                <a:cs typeface="Arial" pitchFamily="34" charset="0"/>
              </a:rPr>
              <a:t>within our Diocese!</a:t>
            </a:r>
            <a:endParaRPr lang="en-US" sz="3600"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b="1" dirty="0" smtClean="0">
                <a:latin typeface="Arial" pitchFamily="34" charset="0"/>
                <a:cs typeface="Arial" pitchFamily="34" charset="0"/>
              </a:rPr>
              <a:t>Saskatchewan Penitentiary </a:t>
            </a:r>
            <a:r>
              <a:rPr lang="en-US" sz="2400" dirty="0" smtClean="0">
                <a:latin typeface="Arial" pitchFamily="34" charset="0"/>
                <a:cs typeface="Arial" pitchFamily="34" charset="0"/>
              </a:rPr>
              <a:t>– minimum, medium, maximum security units, structured intervention units (SIU) and day parole units. </a:t>
            </a:r>
          </a:p>
          <a:p>
            <a:pPr>
              <a:buNone/>
            </a:pPr>
            <a:endParaRPr lang="en-US" sz="2400" dirty="0" smtClean="0">
              <a:latin typeface="Arial" pitchFamily="34" charset="0"/>
              <a:cs typeface="Arial" pitchFamily="34" charset="0"/>
            </a:endParaRPr>
          </a:p>
          <a:p>
            <a:r>
              <a:rPr lang="en-US" sz="2400" b="1" dirty="0" smtClean="0">
                <a:latin typeface="Arial" pitchFamily="34" charset="0"/>
                <a:cs typeface="Arial" pitchFamily="34" charset="0"/>
              </a:rPr>
              <a:t>Prince Albert Grand Council Spiritual Healing Lodge (Minimum) on </a:t>
            </a:r>
            <a:r>
              <a:rPr lang="en-US" sz="2400" dirty="0" smtClean="0">
                <a:latin typeface="Arial" pitchFamily="34" charset="0"/>
                <a:cs typeface="Arial" pitchFamily="34" charset="0"/>
              </a:rPr>
              <a:t>Wahpeton Reserve B. – Federal inmates who are now under the full and direct supervision of the Band Council. </a:t>
            </a:r>
          </a:p>
          <a:p>
            <a:endParaRPr lang="en-US" sz="2400" dirty="0" smtClean="0">
              <a:latin typeface="Arial" pitchFamily="34" charset="0"/>
              <a:cs typeface="Arial" pitchFamily="34" charset="0"/>
            </a:endParaRPr>
          </a:p>
          <a:p>
            <a:r>
              <a:rPr lang="en-US" sz="2400" b="1" dirty="0" smtClean="0">
                <a:latin typeface="Arial" pitchFamily="34" charset="0"/>
                <a:cs typeface="Arial" pitchFamily="34" charset="0"/>
              </a:rPr>
              <a:t>Prince Albert Community Parole Office</a:t>
            </a:r>
            <a:r>
              <a:rPr lang="en-US" sz="2400" dirty="0" smtClean="0">
                <a:latin typeface="Arial" pitchFamily="34" charset="0"/>
                <a:cs typeface="Arial" pitchFamily="34" charset="0"/>
              </a:rPr>
              <a:t>. </a:t>
            </a:r>
          </a:p>
          <a:p>
            <a:pPr>
              <a:buNone/>
            </a:pPr>
            <a:endParaRPr lang="en-US" sz="2400" dirty="0" smtClean="0">
              <a:latin typeface="Arial" pitchFamily="34" charset="0"/>
              <a:cs typeface="Arial" pitchFamily="34" charset="0"/>
            </a:endParaRPr>
          </a:p>
          <a:p>
            <a:r>
              <a:rPr lang="en-US" sz="2400" b="1" dirty="0" smtClean="0">
                <a:latin typeface="Arial" pitchFamily="34" charset="0"/>
                <a:cs typeface="Arial" pitchFamily="34" charset="0"/>
              </a:rPr>
              <a:t>Willow Cree Healing Lodge (Minimum)</a:t>
            </a:r>
            <a:r>
              <a:rPr lang="en-US" sz="2400" dirty="0" smtClean="0">
                <a:latin typeface="Arial" pitchFamily="34" charset="0"/>
                <a:cs typeface="Arial" pitchFamily="34" charset="0"/>
              </a:rPr>
              <a:t>– Duke Lake, SK </a:t>
            </a:r>
          </a:p>
          <a:p>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 </a:t>
            </a: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pPr algn="ctr"/>
            <a:r>
              <a:rPr lang="en-US" sz="2200" dirty="0" smtClean="0">
                <a:latin typeface="Arial" pitchFamily="34" charset="0"/>
                <a:cs typeface="Arial" pitchFamily="34" charset="0"/>
              </a:rPr>
              <a:t>Criminal Justice System within the Prince Albert Diocese</a:t>
            </a:r>
            <a:br>
              <a:rPr lang="en-US" sz="2200" dirty="0" smtClean="0">
                <a:latin typeface="Arial" pitchFamily="34" charset="0"/>
                <a:cs typeface="Arial" pitchFamily="34" charset="0"/>
              </a:rPr>
            </a:br>
            <a:r>
              <a:rPr lang="en-US" sz="2200" dirty="0" smtClean="0">
                <a:latin typeface="Arial" pitchFamily="34" charset="0"/>
                <a:cs typeface="Arial" pitchFamily="34" charset="0"/>
              </a:rPr>
              <a:t/>
            </a:r>
            <a:br>
              <a:rPr lang="en-US" sz="2200" dirty="0" smtClean="0">
                <a:latin typeface="Arial" pitchFamily="34" charset="0"/>
                <a:cs typeface="Arial" pitchFamily="34" charset="0"/>
              </a:rPr>
            </a:br>
            <a:r>
              <a:rPr lang="en-US" sz="2200" u="sng" dirty="0" smtClean="0">
                <a:latin typeface="Arial" pitchFamily="34" charset="0"/>
                <a:cs typeface="Arial" pitchFamily="34" charset="0"/>
              </a:rPr>
              <a:t>Correctional Services of Canada</a:t>
            </a:r>
            <a:r>
              <a:rPr lang="en-US" sz="2000" u="sng" dirty="0" smtClean="0">
                <a:latin typeface="Arial" pitchFamily="34" charset="0"/>
                <a:cs typeface="Arial" pitchFamily="34" charset="0"/>
              </a:rPr>
              <a:t/>
            </a:r>
            <a:br>
              <a:rPr lang="en-US" sz="2000" u="sng" dirty="0" smtClean="0">
                <a:latin typeface="Arial" pitchFamily="34" charset="0"/>
                <a:cs typeface="Arial" pitchFamily="34" charset="0"/>
              </a:rPr>
            </a:b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latin typeface="Arial" pitchFamily="34" charset="0"/>
                <a:cs typeface="Arial" pitchFamily="34" charset="0"/>
              </a:rPr>
              <a:t>Prince Albert Provincial Men’s Correctional Center</a:t>
            </a:r>
            <a:r>
              <a:rPr lang="en-US" sz="2800" dirty="0" smtClean="0">
                <a:latin typeface="Arial" pitchFamily="34" charset="0"/>
                <a:cs typeface="Arial" pitchFamily="34" charset="0"/>
              </a:rPr>
              <a:t>. </a:t>
            </a:r>
          </a:p>
          <a:p>
            <a:r>
              <a:rPr lang="en-US" sz="2800" b="1" dirty="0" smtClean="0">
                <a:latin typeface="Arial" pitchFamily="34" charset="0"/>
                <a:cs typeface="Arial" pitchFamily="34" charset="0"/>
              </a:rPr>
              <a:t>Pine Grove Provincial Women’s Correctional Center</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The new </a:t>
            </a:r>
            <a:r>
              <a:rPr lang="en-US" sz="2800" b="1" dirty="0" smtClean="0">
                <a:latin typeface="Arial" pitchFamily="34" charset="0"/>
                <a:cs typeface="Arial" pitchFamily="34" charset="0"/>
              </a:rPr>
              <a:t>Saskatchewan Hospital North Battleford </a:t>
            </a:r>
            <a:r>
              <a:rPr lang="en-US" sz="2800" dirty="0" smtClean="0">
                <a:latin typeface="Arial" pitchFamily="34" charset="0"/>
                <a:cs typeface="Arial" pitchFamily="34" charset="0"/>
              </a:rPr>
              <a:t>(SHNB) is a provincial psychiatric facility (284-beds). 96 beds will be secured beds for male and female provincial inmates with mental health issues.</a:t>
            </a:r>
            <a:endParaRPr lang="en-US" dirty="0"/>
          </a:p>
        </p:txBody>
      </p:sp>
      <p:sp>
        <p:nvSpPr>
          <p:cNvPr id="3" name="Title 2"/>
          <p:cNvSpPr>
            <a:spLocks noGrp="1"/>
          </p:cNvSpPr>
          <p:nvPr>
            <p:ph type="title"/>
          </p:nvPr>
        </p:nvSpPr>
        <p:spPr/>
        <p:txBody>
          <a:bodyPr>
            <a:normAutofit/>
          </a:bodyPr>
          <a:lstStyle/>
          <a:p>
            <a:r>
              <a:rPr lang="en-US" sz="3100" dirty="0" smtClean="0">
                <a:latin typeface="Arial" pitchFamily="34" charset="0"/>
                <a:cs typeface="Arial" pitchFamily="34" charset="0"/>
              </a:rPr>
              <a:t>Saskatchewan Dept. of  Corrections and Policing: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latin typeface="Arial" pitchFamily="34" charset="0"/>
                <a:cs typeface="Arial" pitchFamily="34" charset="0"/>
              </a:rPr>
              <a:t>Prince Albert Men’s Community Training Residence (a.k.a. Halfway House). </a:t>
            </a:r>
          </a:p>
          <a:p>
            <a:r>
              <a:rPr lang="en-US" sz="2800" dirty="0" smtClean="0">
                <a:latin typeface="Arial" pitchFamily="34" charset="0"/>
                <a:cs typeface="Arial" pitchFamily="34" charset="0"/>
              </a:rPr>
              <a:t>Battlefords Community Correctional Center </a:t>
            </a:r>
          </a:p>
          <a:p>
            <a:r>
              <a:rPr lang="en-US" sz="2800" dirty="0" smtClean="0">
                <a:latin typeface="Arial" pitchFamily="34" charset="0"/>
                <a:cs typeface="Arial" pitchFamily="34" charset="0"/>
              </a:rPr>
              <a:t>Prince Albert Community Corrections/Probations Services</a:t>
            </a:r>
          </a:p>
          <a:p>
            <a:r>
              <a:rPr lang="en-US" sz="2800" dirty="0" smtClean="0">
                <a:latin typeface="Arial" pitchFamily="34" charset="0"/>
                <a:cs typeface="Arial" pitchFamily="34" charset="0"/>
              </a:rPr>
              <a:t>Prince Albert Victims Services</a:t>
            </a:r>
          </a:p>
          <a:p>
            <a:r>
              <a:rPr lang="en-US" sz="2800" dirty="0" smtClean="0">
                <a:latin typeface="Arial" pitchFamily="34" charset="0"/>
                <a:cs typeface="Arial" pitchFamily="34" charset="0"/>
              </a:rPr>
              <a:t>Police: RCMP, City Police, sheriffs, security guard etc., . </a:t>
            </a:r>
          </a:p>
          <a:p>
            <a:r>
              <a:rPr lang="en-US" sz="2800" dirty="0" smtClean="0">
                <a:latin typeface="Arial" pitchFamily="34" charset="0"/>
                <a:cs typeface="Arial" pitchFamily="34" charset="0"/>
              </a:rPr>
              <a:t>Admin. </a:t>
            </a:r>
            <a:r>
              <a:rPr lang="en-US" sz="2800" baseline="0" dirty="0" smtClean="0">
                <a:latin typeface="Arial" pitchFamily="34" charset="0"/>
                <a:cs typeface="Arial" pitchFamily="34" charset="0"/>
              </a:rPr>
              <a:t>staff, medical, teachers, programs,</a:t>
            </a:r>
            <a:r>
              <a:rPr lang="en-US" sz="2800" dirty="0" smtClean="0">
                <a:latin typeface="Arial" pitchFamily="34" charset="0"/>
                <a:cs typeface="Arial" pitchFamily="34" charset="0"/>
              </a:rPr>
              <a:t> maintenance, </a:t>
            </a:r>
            <a:r>
              <a:rPr lang="en-US" sz="2800" baseline="0" dirty="0" smtClean="0">
                <a:latin typeface="Arial" pitchFamily="34" charset="0"/>
                <a:cs typeface="Arial" pitchFamily="34" charset="0"/>
              </a:rPr>
              <a:t>social</a:t>
            </a:r>
            <a:r>
              <a:rPr lang="en-US" sz="2800" dirty="0" smtClean="0">
                <a:latin typeface="Arial" pitchFamily="34" charset="0"/>
                <a:cs typeface="Arial" pitchFamily="34" charset="0"/>
              </a:rPr>
              <a:t> workers, </a:t>
            </a:r>
            <a:r>
              <a:rPr lang="en-US" sz="2800" baseline="0" dirty="0" smtClean="0">
                <a:latin typeface="Arial" pitchFamily="34" charset="0"/>
                <a:cs typeface="Arial" pitchFamily="34" charset="0"/>
              </a:rPr>
              <a:t>etc, etc. </a:t>
            </a: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2000" dirty="0" smtClean="0">
                <a:latin typeface="Arial" pitchFamily="34" charset="0"/>
                <a:cs typeface="Arial" pitchFamily="34" charset="0"/>
              </a:rPr>
              <a:t>Within the Prince Albert Diocese con’t</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a:bodyPr>
          <a:lstStyle/>
          <a:p>
            <a:pPr>
              <a:lnSpc>
                <a:spcPct val="11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4000" dirty="0" smtClean="0">
                <a:solidFill>
                  <a:srgbClr val="000000"/>
                </a:solidFill>
                <a:latin typeface="Arial" pitchFamily="34" charset="0"/>
                <a:cs typeface="Arial" pitchFamily="34" charset="0"/>
              </a:rPr>
              <a:t>Who did the crime? </a:t>
            </a:r>
          </a:p>
          <a:p>
            <a:pPr>
              <a:lnSpc>
                <a:spcPct val="12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4000" dirty="0" smtClean="0">
                <a:solidFill>
                  <a:srgbClr val="000000"/>
                </a:solidFill>
                <a:latin typeface="Arial" pitchFamily="34" charset="0"/>
                <a:cs typeface="Arial" pitchFamily="34" charset="0"/>
              </a:rPr>
              <a:t>What was the crime?</a:t>
            </a:r>
          </a:p>
          <a:p>
            <a:pPr>
              <a:lnSpc>
                <a:spcPct val="12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4000" dirty="0" smtClean="0">
                <a:solidFill>
                  <a:srgbClr val="000000"/>
                </a:solidFill>
                <a:latin typeface="Arial" pitchFamily="34" charset="0"/>
                <a:cs typeface="Arial" pitchFamily="34" charset="0"/>
              </a:rPr>
              <a:t>What is the punishment?</a:t>
            </a:r>
          </a:p>
          <a:p>
            <a:pPr>
              <a:buNone/>
            </a:pPr>
            <a:r>
              <a:rPr lang="en-US" sz="2000" dirty="0" smtClean="0">
                <a:latin typeface="Arial" pitchFamily="34" charset="0"/>
                <a:cs typeface="Arial" pitchFamily="34" charset="0"/>
              </a:rPr>
              <a:t> </a:t>
            </a:r>
          </a:p>
          <a:p>
            <a:pPr marL="612458" lvl="2" indent="-338138">
              <a:lnSpc>
                <a:spcPct val="120000"/>
              </a:lnSpc>
              <a:spcBef>
                <a:spcPts val="0"/>
              </a:spcBef>
              <a:buSzPct val="4500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US" sz="2000" dirty="0" smtClean="0">
                <a:solidFill>
                  <a:srgbClr val="000000"/>
                </a:solidFill>
                <a:latin typeface="Arial" pitchFamily="34" charset="0"/>
                <a:cs typeface="Arial" pitchFamily="34" charset="0"/>
              </a:rPr>
              <a:t>   </a:t>
            </a:r>
          </a:p>
        </p:txBody>
      </p:sp>
      <p:sp>
        <p:nvSpPr>
          <p:cNvPr id="3" name="Title 2"/>
          <p:cNvSpPr>
            <a:spLocks noGrp="1"/>
          </p:cNvSpPr>
          <p:nvPr>
            <p:ph type="title"/>
          </p:nvPr>
        </p:nvSpPr>
        <p:spPr>
          <a:xfrm>
            <a:off x="457200" y="274638"/>
            <a:ext cx="8229600" cy="922114"/>
          </a:xfrm>
        </p:spPr>
        <p:txBody>
          <a:bodyPr>
            <a:normAutofit fontScale="90000"/>
          </a:bodyPr>
          <a:lstStyle/>
          <a:p>
            <a:r>
              <a:rPr lang="en-US" sz="4000" dirty="0" smtClean="0">
                <a:latin typeface="Arial" pitchFamily="34" charset="0"/>
                <a:cs typeface="Arial" pitchFamily="34" charset="0"/>
              </a:rPr>
              <a:t>Traditional Justice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pic>
        <p:nvPicPr>
          <p:cNvPr id="4" name="Picture 3" descr="C:\Users\CFCN-ED\AppData\Local\Microsoft\Windows\Temporary Internet Files\Content.IE5\N232F6F6\MP900385346[1].jpg"/>
          <p:cNvPicPr/>
          <p:nvPr/>
        </p:nvPicPr>
        <p:blipFill>
          <a:blip r:embed="rId2" cstate="print"/>
          <a:srcRect/>
          <a:stretch>
            <a:fillRect/>
          </a:stretch>
        </p:blipFill>
        <p:spPr bwMode="auto">
          <a:xfrm>
            <a:off x="6300192" y="3717032"/>
            <a:ext cx="1944216"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sz="2800" b="1" dirty="0" smtClean="0">
                <a:latin typeface="Arial" pitchFamily="34" charset="0"/>
                <a:cs typeface="Arial" pitchFamily="34" charset="0"/>
              </a:rPr>
              <a:t>1. Police contact</a:t>
            </a:r>
          </a:p>
          <a:p>
            <a:pPr>
              <a:buNone/>
            </a:pPr>
            <a:r>
              <a:rPr lang="en-US" sz="2800" b="1" dirty="0" smtClean="0">
                <a:latin typeface="Arial" pitchFamily="34" charset="0"/>
                <a:cs typeface="Arial" pitchFamily="34" charset="0"/>
              </a:rPr>
              <a:t>2. Arrest/charge - possible remanded into custody.</a:t>
            </a:r>
          </a:p>
          <a:p>
            <a:pPr>
              <a:buNone/>
            </a:pPr>
            <a:r>
              <a:rPr lang="en-US" sz="2800" b="1" dirty="0" smtClean="0">
                <a:latin typeface="Arial" pitchFamily="34" charset="0"/>
                <a:cs typeface="Arial" pitchFamily="34" charset="0"/>
              </a:rPr>
              <a:t>3. Bail hearing</a:t>
            </a:r>
          </a:p>
          <a:p>
            <a:pPr>
              <a:buNone/>
            </a:pPr>
            <a:r>
              <a:rPr lang="en-US" sz="2800" b="1" dirty="0" smtClean="0">
                <a:latin typeface="Arial" pitchFamily="34" charset="0"/>
                <a:cs typeface="Arial" pitchFamily="34" charset="0"/>
              </a:rPr>
              <a:t>4. Court appearance</a:t>
            </a:r>
          </a:p>
          <a:p>
            <a:pPr>
              <a:buNone/>
            </a:pPr>
            <a:r>
              <a:rPr lang="en-US" sz="2800" b="1" dirty="0" smtClean="0">
                <a:latin typeface="Arial" pitchFamily="34" charset="0"/>
                <a:cs typeface="Arial" pitchFamily="34" charset="0"/>
              </a:rPr>
              <a:t>5. Trial</a:t>
            </a:r>
          </a:p>
          <a:p>
            <a:pPr>
              <a:buNone/>
            </a:pPr>
            <a:r>
              <a:rPr lang="en-US" sz="2800" b="1" dirty="0" smtClean="0">
                <a:latin typeface="Arial" pitchFamily="34" charset="0"/>
                <a:cs typeface="Arial" pitchFamily="34" charset="0"/>
              </a:rPr>
              <a:t>6. Sentencing - restitution, fines, or custody. </a:t>
            </a:r>
          </a:p>
          <a:p>
            <a:pPr>
              <a:buNone/>
            </a:pPr>
            <a:r>
              <a:rPr lang="en-US" sz="2800" b="1" dirty="0" smtClean="0">
                <a:latin typeface="Arial" pitchFamily="34" charset="0"/>
                <a:cs typeface="Arial" pitchFamily="34" charset="0"/>
              </a:rPr>
              <a:t>7. Reintegration upon completed sentence</a:t>
            </a:r>
          </a:p>
          <a:p>
            <a:pPr>
              <a:buNone/>
            </a:pPr>
            <a:r>
              <a:rPr lang="en-US" sz="2800" b="1" dirty="0" smtClean="0">
                <a:latin typeface="Arial" pitchFamily="34" charset="0"/>
                <a:cs typeface="Arial" pitchFamily="34" charset="0"/>
              </a:rPr>
              <a:t>8. Parole/Probation supervision in the community. </a:t>
            </a:r>
          </a:p>
          <a:p>
            <a:pPr>
              <a:buNone/>
            </a:pPr>
            <a:r>
              <a:rPr lang="en-US" sz="2800" dirty="0" smtClean="0">
                <a:latin typeface="Arial" pitchFamily="34" charset="0"/>
                <a:cs typeface="Arial" pitchFamily="34" charset="0"/>
              </a:rPr>
              <a:t>- See handout attached for more details.</a:t>
            </a:r>
            <a:endParaRPr lang="en-US" dirty="0"/>
          </a:p>
        </p:txBody>
      </p:sp>
      <p:sp>
        <p:nvSpPr>
          <p:cNvPr id="3" name="Title 2"/>
          <p:cNvSpPr>
            <a:spLocks noGrp="1"/>
          </p:cNvSpPr>
          <p:nvPr>
            <p:ph type="title"/>
          </p:nvPr>
        </p:nvSpPr>
        <p:spPr/>
        <p:txBody>
          <a:bodyPr>
            <a:normAutofit fontScale="90000"/>
          </a:bodyPr>
          <a:lstStyle/>
          <a:p>
            <a:r>
              <a:rPr lang="en-US" dirty="0" smtClean="0"/>
              <a:t>Adult Criminal Justice in Canada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Paradigms</a:t>
            </a:r>
            <a:r>
              <a:rPr lang="en-US" baseline="0" dirty="0" smtClean="0"/>
              <a:t> of Justice</a:t>
            </a:r>
            <a:endParaRPr lang="en-US" dirty="0"/>
          </a:p>
        </p:txBody>
      </p:sp>
      <p:pic>
        <p:nvPicPr>
          <p:cNvPr id="1026" name="Picture 2" descr="C:\Users\Brad\Desktop\Diocesan Restorative Justice Coordinator\Tisdale presentation and sermon\bazemore-principles-of-restorative-justice-9-728.jpg"/>
          <p:cNvPicPr>
            <a:picLocks noGrp="1" noChangeAspect="1" noChangeArrowheads="1"/>
          </p:cNvPicPr>
          <p:nvPr>
            <p:ph idx="1"/>
          </p:nvPr>
        </p:nvPicPr>
        <p:blipFill>
          <a:blip r:embed="rId2" cstate="print"/>
          <a:srcRect/>
          <a:stretch>
            <a:fillRect/>
          </a:stretch>
        </p:blipFill>
        <p:spPr bwMode="auto">
          <a:xfrm>
            <a:off x="539552" y="1124745"/>
            <a:ext cx="8136904" cy="534806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smtClean="0">
                <a:latin typeface="Arial" pitchFamily="34" charset="0"/>
                <a:cs typeface="Arial" pitchFamily="34" charset="0"/>
              </a:rPr>
              <a:t>Restorative Justice Paradigm</a:t>
            </a:r>
            <a:endParaRPr lang="en-US" sz="2000" dirty="0">
              <a:latin typeface="Arial" pitchFamily="34" charset="0"/>
              <a:cs typeface="Arial" pitchFamily="34" charset="0"/>
            </a:endParaRPr>
          </a:p>
        </p:txBody>
      </p:sp>
      <p:pic>
        <p:nvPicPr>
          <p:cNvPr id="4" name="Content Placeholder 3" descr="C:\Users\Brad\Desktop\Tisdale presentation and sermon\rj_venn_diagram.jpg"/>
          <p:cNvPicPr>
            <a:picLocks noGrp="1"/>
          </p:cNvPicPr>
          <p:nvPr>
            <p:ph idx="1"/>
          </p:nvPr>
        </p:nvPicPr>
        <p:blipFill>
          <a:blip r:embed="rId3" cstate="print"/>
          <a:srcRect/>
          <a:stretch>
            <a:fillRect/>
          </a:stretch>
        </p:blipFill>
        <p:spPr bwMode="auto">
          <a:xfrm>
            <a:off x="2235014" y="1052736"/>
            <a:ext cx="4673971"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628800"/>
            <a:ext cx="8229600" cy="4536504"/>
          </a:xfrm>
        </p:spPr>
        <p:txBody>
          <a:bodyPr>
            <a:normAutofit/>
          </a:bodyPr>
          <a:lstStyle/>
          <a:p>
            <a:pPr>
              <a:buFont typeface="Wingdings" pitchFamily="2" charset="2"/>
              <a:buChar char="§"/>
            </a:pPr>
            <a:endParaRPr lang="en-US" sz="2000" dirty="0" smtClean="0">
              <a:latin typeface="Arial" pitchFamily="34" charset="0"/>
              <a:cs typeface="Arial" pitchFamily="34" charset="0"/>
            </a:endParaRPr>
          </a:p>
          <a:p>
            <a:pPr>
              <a:buFont typeface="Wingdings" pitchFamily="2" charset="2"/>
              <a:buChar char="§"/>
            </a:pPr>
            <a:r>
              <a:rPr lang="en-US" sz="3200" dirty="0" smtClean="0">
                <a:latin typeface="Arial" pitchFamily="34" charset="0"/>
                <a:cs typeface="Arial" pitchFamily="34" charset="0"/>
              </a:rPr>
              <a:t>He or she has been in prison and is now out in the community and is interested in attending the parish?</a:t>
            </a:r>
          </a:p>
          <a:p>
            <a:pPr>
              <a:buFont typeface="Wingdings" pitchFamily="2" charset="2"/>
              <a:buChar char="§"/>
            </a:pPr>
            <a:endParaRPr lang="en-US" sz="3200" dirty="0" smtClean="0">
              <a:latin typeface="Arial" pitchFamily="34" charset="0"/>
              <a:cs typeface="Arial" pitchFamily="34" charset="0"/>
            </a:endParaRPr>
          </a:p>
          <a:p>
            <a:pPr>
              <a:buFont typeface="Wingdings" pitchFamily="2" charset="2"/>
              <a:buChar char="§"/>
            </a:pPr>
            <a:r>
              <a:rPr lang="en-US" sz="3200" dirty="0" smtClean="0">
                <a:latin typeface="Arial" pitchFamily="34" charset="0"/>
                <a:cs typeface="Arial" pitchFamily="34" charset="0"/>
              </a:rPr>
              <a:t>or is a family member of a loved one who is in prison or is a recent victim of a crime?</a:t>
            </a:r>
          </a:p>
          <a:p>
            <a:pPr>
              <a:buFont typeface="Wingdings" pitchFamily="2" charset="2"/>
              <a:buChar char="§"/>
            </a:pPr>
            <a:endParaRPr lang="en-US" sz="2000" dirty="0" smtClean="0">
              <a:latin typeface="Arial" pitchFamily="34" charset="0"/>
              <a:cs typeface="Arial" pitchFamily="34" charset="0"/>
            </a:endParaRPr>
          </a:p>
        </p:txBody>
      </p:sp>
      <p:sp>
        <p:nvSpPr>
          <p:cNvPr id="3" name="Title 2"/>
          <p:cNvSpPr>
            <a:spLocks noGrp="1"/>
          </p:cNvSpPr>
          <p:nvPr>
            <p:ph type="title"/>
          </p:nvPr>
        </p:nvSpPr>
        <p:spPr>
          <a:xfrm>
            <a:off x="457200" y="274638"/>
            <a:ext cx="8229600" cy="1282154"/>
          </a:xfrm>
        </p:spPr>
        <p:txBody>
          <a:bodyPr>
            <a:noAutofit/>
          </a:bodyPr>
          <a:lstStyle/>
          <a:p>
            <a:r>
              <a:rPr lang="en-US" sz="2800" dirty="0" smtClean="0"/>
              <a:t>What would be your pastoral response </a:t>
            </a:r>
            <a:br>
              <a:rPr lang="en-US" sz="2800" dirty="0" smtClean="0"/>
            </a:br>
            <a:r>
              <a:rPr lang="en-US" sz="2800" dirty="0" smtClean="0">
                <a:latin typeface="Arial" pitchFamily="34" charset="0"/>
                <a:cs typeface="Arial" pitchFamily="34" charset="0"/>
              </a:rPr>
              <a:t>with someone who shares with you that …?</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4000" b="1" dirty="0" smtClean="0"/>
              <a:t>"</a:t>
            </a:r>
            <a:r>
              <a:rPr lang="en-US" sz="6000" b="1" dirty="0" smtClean="0"/>
              <a:t>Learning how to live together </a:t>
            </a:r>
          </a:p>
          <a:p>
            <a:pPr algn="ctr">
              <a:buNone/>
            </a:pPr>
            <a:r>
              <a:rPr lang="en-US" sz="6000" b="1" dirty="0" smtClean="0"/>
              <a:t>when bad things happen".</a:t>
            </a:r>
            <a:endParaRPr lang="en-US" sz="6000" dirty="0" smtClean="0"/>
          </a:p>
          <a:p>
            <a:endParaRPr lang="en-US" dirty="0"/>
          </a:p>
        </p:txBody>
      </p:sp>
      <p:sp>
        <p:nvSpPr>
          <p:cNvPr id="3" name="Title 2"/>
          <p:cNvSpPr>
            <a:spLocks noGrp="1"/>
          </p:cNvSpPr>
          <p:nvPr>
            <p:ph type="title"/>
          </p:nvPr>
        </p:nvSpPr>
        <p:spPr/>
        <p:txBody>
          <a:bodyPr>
            <a:normAutofit fontScale="90000"/>
          </a:bodyPr>
          <a:lstStyle/>
          <a:p>
            <a:r>
              <a:rPr lang="en-US" sz="3600" dirty="0" smtClean="0"/>
              <a:t>A simple definition for Restorative Justice is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28800"/>
            <a:ext cx="8229600" cy="4886003"/>
          </a:xfrm>
        </p:spPr>
        <p:txBody>
          <a:bodyPr>
            <a:normAutofit/>
          </a:bodyPr>
          <a:lstStyle/>
          <a:p>
            <a:pPr>
              <a:lnSpc>
                <a:spcPct val="8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4000" dirty="0" smtClean="0">
                <a:solidFill>
                  <a:srgbClr val="000000"/>
                </a:solidFill>
                <a:latin typeface="Arial" pitchFamily="34" charset="0"/>
                <a:cs typeface="Arial" pitchFamily="34" charset="0"/>
              </a:rPr>
              <a:t>Who was harmed?</a:t>
            </a:r>
          </a:p>
          <a:p>
            <a:pPr>
              <a:lnSpc>
                <a:spcPct val="8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4000" dirty="0" smtClean="0">
                <a:solidFill>
                  <a:srgbClr val="000000"/>
                </a:solidFill>
                <a:latin typeface="Arial" pitchFamily="34" charset="0"/>
                <a:cs typeface="Arial" pitchFamily="34" charset="0"/>
              </a:rPr>
              <a:t>What was the harm?</a:t>
            </a:r>
          </a:p>
          <a:p>
            <a:pPr>
              <a:lnSpc>
                <a:spcPct val="8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4000" dirty="0" smtClean="0">
                <a:solidFill>
                  <a:srgbClr val="000000"/>
                </a:solidFill>
                <a:latin typeface="Arial" pitchFamily="34" charset="0"/>
                <a:cs typeface="Arial" pitchFamily="34" charset="0"/>
              </a:rPr>
              <a:t>How can the harm be healed?</a:t>
            </a:r>
          </a:p>
          <a:p>
            <a:pPr>
              <a:lnSpc>
                <a:spcPct val="8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4000" dirty="0" smtClean="0">
                <a:solidFill>
                  <a:srgbClr val="000000"/>
                </a:solidFill>
                <a:latin typeface="Arial" pitchFamily="34" charset="0"/>
                <a:cs typeface="Arial" pitchFamily="34" charset="0"/>
              </a:rPr>
              <a:t>How can future harm be prevented?</a:t>
            </a:r>
          </a:p>
          <a:p>
            <a:pPr marL="338138" indent="-338138">
              <a:lnSpc>
                <a:spcPct val="80000"/>
              </a:lnSpc>
              <a:spcBef>
                <a:spcPts val="638"/>
              </a:spcBef>
              <a:spcAft>
                <a:spcPts val="1425"/>
              </a:spcAft>
              <a:buSzPct val="45000"/>
              <a:buFont typeface="Arial"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US" sz="2000" dirty="0">
              <a:solidFill>
                <a:srgbClr val="000000"/>
              </a:solidFill>
              <a:latin typeface="Arial" pitchFamily="34" charset="0"/>
              <a:cs typeface="Arial" pitchFamily="34" charset="0"/>
            </a:endParaRPr>
          </a:p>
        </p:txBody>
      </p:sp>
      <p:sp>
        <p:nvSpPr>
          <p:cNvPr id="5" name="Rectangle 1"/>
          <p:cNvSpPr txBox="1">
            <a:spLocks noGrp="1" noChangeArrowheads="1"/>
          </p:cNvSpPr>
          <p:nvPr>
            <p:ph type="title"/>
          </p:nvPr>
        </p:nvSpPr>
        <p:spPr>
          <a:prstGeom prst="rect">
            <a:avLst/>
          </a:prstGeom>
        </p:spPr>
        <p:txBody>
          <a:bodyPr vert="horz" lIns="90000" tIns="45000" rIns="90000" bIns="45000" anchor="t">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CA" sz="2000" b="0" i="0" u="none" strike="noStrike" kern="1200" cap="none" spc="0" normalizeH="0" baseline="0" noProof="0" dirty="0" smtClean="0">
                <a:ln>
                  <a:noFill/>
                </a:ln>
                <a:solidFill>
                  <a:srgbClr val="000000"/>
                </a:solidFill>
                <a:effectLst/>
                <a:uLnTx/>
                <a:uFillTx/>
                <a:latin typeface="Arial" pitchFamily="34" charset="0"/>
                <a:ea typeface="+mj-ea"/>
                <a:cs typeface="Arial" pitchFamily="34" charset="0"/>
              </a:rPr>
              <a:t/>
            </a:r>
            <a:br>
              <a:rPr kumimoji="0" lang="en-CA" sz="2000" b="0" i="0" u="none" strike="noStrike" kern="1200" cap="none" spc="0" normalizeH="0" baseline="0" noProof="0" dirty="0" smtClean="0">
                <a:ln>
                  <a:noFill/>
                </a:ln>
                <a:solidFill>
                  <a:srgbClr val="000000"/>
                </a:solidFill>
                <a:effectLst/>
                <a:uLnTx/>
                <a:uFillTx/>
                <a:latin typeface="Arial" pitchFamily="34" charset="0"/>
                <a:ea typeface="+mj-ea"/>
                <a:cs typeface="Arial" pitchFamily="34" charset="0"/>
              </a:rPr>
            </a:br>
            <a:r>
              <a:rPr kumimoji="0" lang="en-CA" sz="6000" b="0" i="0" u="none" strike="noStrike" kern="1200" cap="none" spc="0" normalizeH="0" baseline="0" noProof="0" dirty="0" smtClean="0">
                <a:ln>
                  <a:noFill/>
                </a:ln>
                <a:solidFill>
                  <a:schemeClr val="tx2"/>
                </a:solidFill>
                <a:effectLst/>
                <a:uLnTx/>
                <a:uFillTx/>
                <a:latin typeface="Arial" pitchFamily="34" charset="0"/>
                <a:ea typeface="+mj-ea"/>
                <a:cs typeface="Arial" pitchFamily="34" charset="0"/>
              </a:rPr>
              <a:t>Restorative Justice</a:t>
            </a:r>
          </a:p>
        </p:txBody>
      </p:sp>
      <p:pic>
        <p:nvPicPr>
          <p:cNvPr id="6" name="Picture 5" descr="http://static.squarespace.com/static/50e5b554e4b066c993cf2d37/t/52570ab3e4b04e2e815966bd/1381436084866/nadia%20blog%20image.jpg?format=1000w"/>
          <p:cNvPicPr/>
          <p:nvPr/>
        </p:nvPicPr>
        <p:blipFill>
          <a:blip r:embed="rId3" cstate="print"/>
          <a:srcRect/>
          <a:stretch>
            <a:fillRect/>
          </a:stretch>
        </p:blipFill>
        <p:spPr bwMode="auto">
          <a:xfrm>
            <a:off x="6156176" y="3933056"/>
            <a:ext cx="2293484" cy="25402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latin typeface="Arial" pitchFamily="34" charset="0"/>
                <a:cs typeface="Arial" pitchFamily="34" charset="0"/>
              </a:rPr>
              <a:t>As Chaplain’s/Chapel Volunteers, our primary point of engagement is during the </a:t>
            </a:r>
            <a:r>
              <a:rPr lang="en-US" sz="4000" b="1" dirty="0" smtClean="0">
                <a:latin typeface="Arial" pitchFamily="34" charset="0"/>
                <a:cs typeface="Arial" pitchFamily="34" charset="0"/>
              </a:rPr>
              <a:t>Stages 6-8.</a:t>
            </a:r>
          </a:p>
          <a:p>
            <a:pPr>
              <a:buNone/>
            </a:pPr>
            <a:endParaRPr lang="en-US" sz="4000" b="1" dirty="0" smtClean="0">
              <a:latin typeface="Arial" pitchFamily="34" charset="0"/>
              <a:cs typeface="Arial" pitchFamily="34" charset="0"/>
            </a:endParaRPr>
          </a:p>
          <a:p>
            <a:r>
              <a:rPr lang="en-US" sz="4000" dirty="0" smtClean="0">
                <a:latin typeface="Arial" pitchFamily="34" charset="0"/>
                <a:cs typeface="Arial" pitchFamily="34" charset="0"/>
              </a:rPr>
              <a:t>When adult men are in prison and during their reintegration back into society. </a:t>
            </a:r>
          </a:p>
          <a:p>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Where is our point of engagement on the Continuum of Care?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pPr>
              <a:buFont typeface="Wingdings" pitchFamily="2" charset="2"/>
              <a:buChar char="q"/>
            </a:pPr>
            <a:r>
              <a:rPr lang="en-US" sz="4000" dirty="0" smtClean="0">
                <a:latin typeface="Arial" pitchFamily="34" charset="0"/>
                <a:cs typeface="Arial" pitchFamily="34" charset="0"/>
              </a:rPr>
              <a:t> It is long before someone is even committed a crime and is arrested. </a:t>
            </a:r>
          </a:p>
          <a:p>
            <a:pPr>
              <a:buFont typeface="Wingdings" pitchFamily="2" charset="2"/>
              <a:buChar char="q"/>
            </a:pPr>
            <a:r>
              <a:rPr lang="en-US" sz="4000" dirty="0" smtClean="0">
                <a:latin typeface="Arial" pitchFamily="34" charset="0"/>
                <a:cs typeface="Arial" pitchFamily="34" charset="0"/>
              </a:rPr>
              <a:t> While our brothers and sisters are in prison. </a:t>
            </a:r>
          </a:p>
          <a:p>
            <a:pPr>
              <a:buFont typeface="Wingdings" pitchFamily="2" charset="2"/>
              <a:buChar char="q"/>
            </a:pPr>
            <a:r>
              <a:rPr lang="en-US" sz="4000" dirty="0" smtClean="0">
                <a:latin typeface="Arial" pitchFamily="34" charset="0"/>
                <a:cs typeface="Arial" pitchFamily="34" charset="0"/>
              </a:rPr>
              <a:t> When we support their families.</a:t>
            </a:r>
          </a:p>
          <a:p>
            <a:pPr>
              <a:buFont typeface="Wingdings" pitchFamily="2" charset="2"/>
              <a:buChar char="q"/>
            </a:pPr>
            <a:r>
              <a:rPr lang="en-US" sz="4000" dirty="0" smtClean="0">
                <a:latin typeface="Arial" pitchFamily="34" charset="0"/>
                <a:cs typeface="Arial" pitchFamily="34" charset="0"/>
              </a:rPr>
              <a:t> When their loved ones return back to the community. </a:t>
            </a:r>
          </a:p>
          <a:p>
            <a:pPr>
              <a:buFont typeface="Wingdings" pitchFamily="2" charset="2"/>
              <a:buChar char="q"/>
            </a:pPr>
            <a:endParaRPr lang="en-US" sz="4000" dirty="0" smtClean="0">
              <a:latin typeface="Arial" pitchFamily="34" charset="0"/>
              <a:cs typeface="Arial" pitchFamily="34" charset="0"/>
            </a:endParaRPr>
          </a:p>
          <a:p>
            <a:endParaRPr lang="en-US" dirty="0"/>
          </a:p>
        </p:txBody>
      </p:sp>
      <p:sp>
        <p:nvSpPr>
          <p:cNvPr id="3" name="Title 2"/>
          <p:cNvSpPr>
            <a:spLocks noGrp="1"/>
          </p:cNvSpPr>
          <p:nvPr>
            <p:ph type="title"/>
          </p:nvPr>
        </p:nvSpPr>
        <p:spPr/>
        <p:txBody>
          <a:bodyPr>
            <a:normAutofit fontScale="90000"/>
          </a:bodyPr>
          <a:lstStyle/>
          <a:p>
            <a:r>
              <a:rPr lang="en-US" sz="4000" dirty="0" smtClean="0">
                <a:latin typeface="Arial" pitchFamily="34" charset="0"/>
                <a:cs typeface="Arial" pitchFamily="34" charset="0"/>
              </a:rPr>
              <a:t>Points of Encounter and Engagement i</a:t>
            </a:r>
            <a:r>
              <a:rPr lang="en-US" sz="4400" dirty="0" smtClean="0">
                <a:latin typeface="Arial" pitchFamily="34" charset="0"/>
                <a:cs typeface="Arial" pitchFamily="34" charset="0"/>
              </a:rPr>
              <a:t>n the Parish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sz="4000" dirty="0" smtClean="0"/>
          </a:p>
          <a:p>
            <a:pPr algn="ctr">
              <a:buNone/>
            </a:pPr>
            <a:r>
              <a:rPr lang="en-US" sz="4000" dirty="0" smtClean="0">
                <a:latin typeface="Arial" pitchFamily="34" charset="0"/>
                <a:cs typeface="Arial" pitchFamily="34" charset="0"/>
              </a:rPr>
              <a:t>Incarcerated men and women come from our families and our local communities. </a:t>
            </a:r>
          </a:p>
          <a:p>
            <a:pPr algn="ctr">
              <a:buNone/>
            </a:pPr>
            <a:r>
              <a:rPr lang="en-US" sz="4000" dirty="0" smtClean="0">
                <a:latin typeface="Arial" pitchFamily="34" charset="0"/>
                <a:cs typeface="Arial" pitchFamily="34" charset="0"/>
              </a:rPr>
              <a:t>For better or </a:t>
            </a:r>
            <a:r>
              <a:rPr lang="en-US" sz="4000" dirty="0" smtClean="0">
                <a:latin typeface="Arial" pitchFamily="34" charset="0"/>
                <a:cs typeface="Arial" pitchFamily="34" charset="0"/>
              </a:rPr>
              <a:t>worse,</a:t>
            </a:r>
            <a:endParaRPr lang="en-US" sz="4000" dirty="0" smtClean="0">
              <a:latin typeface="Arial" pitchFamily="34" charset="0"/>
              <a:cs typeface="Arial" pitchFamily="34" charset="0"/>
            </a:endParaRPr>
          </a:p>
          <a:p>
            <a:pPr algn="ctr">
              <a:buNone/>
            </a:pPr>
            <a:r>
              <a:rPr lang="en-US" sz="4000" dirty="0" smtClean="0">
                <a:latin typeface="Arial" pitchFamily="34" charset="0"/>
                <a:cs typeface="Arial" pitchFamily="34" charset="0"/>
              </a:rPr>
              <a:t>the vast majority </a:t>
            </a:r>
            <a:r>
              <a:rPr lang="en-US" sz="4000" dirty="0" smtClean="0">
                <a:latin typeface="Arial" pitchFamily="34" charset="0"/>
                <a:cs typeface="Arial" pitchFamily="34" charset="0"/>
              </a:rPr>
              <a:t>of them</a:t>
            </a:r>
            <a:endParaRPr lang="en-US" sz="4000" dirty="0" smtClean="0">
              <a:latin typeface="Arial" pitchFamily="34" charset="0"/>
              <a:cs typeface="Arial" pitchFamily="34" charset="0"/>
            </a:endParaRPr>
          </a:p>
          <a:p>
            <a:pPr algn="ctr">
              <a:buNone/>
            </a:pPr>
            <a:r>
              <a:rPr lang="en-US" sz="4000" dirty="0" smtClean="0">
                <a:latin typeface="Arial" pitchFamily="34" charset="0"/>
                <a:cs typeface="Arial" pitchFamily="34" charset="0"/>
              </a:rPr>
              <a:t>will one day return.</a:t>
            </a:r>
          </a:p>
          <a:p>
            <a:pPr algn="ctr">
              <a:buNone/>
            </a:pPr>
            <a:endParaRPr lang="en-US" sz="4000"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Continuum of Care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All </a:t>
            </a:r>
            <a:r>
              <a:rPr lang="en-US" b="1" u="sng" dirty="0" smtClean="0"/>
              <a:t>C</a:t>
            </a:r>
            <a:r>
              <a:rPr lang="en-US" dirty="0" smtClean="0"/>
              <a:t>atholic </a:t>
            </a:r>
            <a:r>
              <a:rPr lang="en-US" b="1" u="sng" dirty="0" smtClean="0"/>
              <a:t>R</a:t>
            </a:r>
            <a:r>
              <a:rPr lang="en-US" dirty="0" smtClean="0"/>
              <a:t>estorative </a:t>
            </a:r>
            <a:r>
              <a:rPr lang="en-US" b="1" u="sng" dirty="0" smtClean="0"/>
              <a:t>J</a:t>
            </a:r>
            <a:r>
              <a:rPr lang="en-US" dirty="0" smtClean="0"/>
              <a:t>ustice </a:t>
            </a:r>
            <a:r>
              <a:rPr lang="en-US" b="1" u="sng" dirty="0" smtClean="0"/>
              <a:t>M</a:t>
            </a:r>
            <a:r>
              <a:rPr lang="en-US" dirty="0" smtClean="0"/>
              <a:t>inistry begins with the recognition of the life and dignity of all persons: those who are victims of crime, but also the offenders who have caused harm. </a:t>
            </a:r>
          </a:p>
          <a:p>
            <a:r>
              <a:rPr lang="en-US" b="1" dirty="0" smtClean="0"/>
              <a:t>CRJM</a:t>
            </a:r>
            <a:r>
              <a:rPr lang="en-US" dirty="0" smtClean="0"/>
              <a:t> incorporates a biblical based vision of restorative justice. </a:t>
            </a:r>
          </a:p>
          <a:p>
            <a:r>
              <a:rPr lang="en-US" dirty="0" smtClean="0"/>
              <a:t>Catholic Restorative Justice ministries and practices are grounded in God's unconditional love, mercy, forgiveness and God's unending desire to reconcile humanity. </a:t>
            </a:r>
          </a:p>
          <a:p>
            <a:endParaRPr lang="en-US" dirty="0"/>
          </a:p>
        </p:txBody>
      </p:sp>
      <p:sp>
        <p:nvSpPr>
          <p:cNvPr id="3" name="Title 2"/>
          <p:cNvSpPr>
            <a:spLocks noGrp="1"/>
          </p:cNvSpPr>
          <p:nvPr>
            <p:ph type="title"/>
          </p:nvPr>
        </p:nvSpPr>
        <p:spPr/>
        <p:txBody>
          <a:bodyPr>
            <a:normAutofit fontScale="90000"/>
          </a:bodyPr>
          <a:lstStyle/>
          <a:p>
            <a:r>
              <a:rPr lang="en-US" dirty="0" smtClean="0"/>
              <a:t>A Catholic Vision of Restorative</a:t>
            </a:r>
            <a:r>
              <a:rPr lang="en-US" baseline="0" dirty="0" smtClean="0"/>
              <a:t> Justice Ministry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ctr" eaLnBrk="0" fontAlgn="base" hangingPunct="0">
              <a:spcBef>
                <a:spcPct val="0"/>
              </a:spcBef>
              <a:spcAft>
                <a:spcPct val="0"/>
              </a:spcAft>
              <a:buNone/>
            </a:pPr>
            <a:endParaRPr lang="en-US" sz="2000" b="1" dirty="0" smtClean="0">
              <a:solidFill>
                <a:srgbClr val="333333"/>
              </a:solidFill>
              <a:latin typeface="Arial" pitchFamily="34" charset="0"/>
              <a:ea typeface="Calibri" pitchFamily="34" charset="0"/>
              <a:cs typeface="Arial" pitchFamily="34" charset="0"/>
            </a:endParaRPr>
          </a:p>
          <a:p>
            <a:pPr lvl="0" algn="ctr" eaLnBrk="0" fontAlgn="base" hangingPunct="0">
              <a:spcBef>
                <a:spcPct val="0"/>
              </a:spcBef>
              <a:spcAft>
                <a:spcPct val="0"/>
              </a:spcAft>
              <a:buNone/>
            </a:pPr>
            <a:r>
              <a:rPr lang="en-US" sz="2600" b="1" dirty="0" smtClean="0">
                <a:solidFill>
                  <a:srgbClr val="333333"/>
                </a:solidFill>
                <a:latin typeface="Arial" pitchFamily="34" charset="0"/>
                <a:ea typeface="Calibri" pitchFamily="34" charset="0"/>
                <a:cs typeface="Arial" pitchFamily="34" charset="0"/>
              </a:rPr>
              <a:t>God is in every person’s life. </a:t>
            </a:r>
          </a:p>
          <a:p>
            <a:pPr lvl="0" algn="ctr" eaLnBrk="0" fontAlgn="base" hangingPunct="0">
              <a:spcBef>
                <a:spcPct val="0"/>
              </a:spcBef>
              <a:spcAft>
                <a:spcPct val="0"/>
              </a:spcAft>
              <a:buNone/>
            </a:pPr>
            <a:r>
              <a:rPr lang="en-US" sz="2600" b="1" dirty="0" smtClean="0">
                <a:solidFill>
                  <a:srgbClr val="333333"/>
                </a:solidFill>
                <a:latin typeface="Arial" pitchFamily="34" charset="0"/>
                <a:ea typeface="Calibri" pitchFamily="34" charset="0"/>
                <a:cs typeface="Arial" pitchFamily="34" charset="0"/>
              </a:rPr>
              <a:t>God is in everyone’s life.           </a:t>
            </a:r>
          </a:p>
          <a:p>
            <a:pPr lvl="0" algn="ctr" eaLnBrk="0" fontAlgn="base" hangingPunct="0">
              <a:spcBef>
                <a:spcPct val="0"/>
              </a:spcBef>
              <a:spcAft>
                <a:spcPct val="0"/>
              </a:spcAft>
              <a:buNone/>
            </a:pPr>
            <a:r>
              <a:rPr lang="en-US" sz="2600" b="1" dirty="0" smtClean="0">
                <a:solidFill>
                  <a:srgbClr val="333333"/>
                </a:solidFill>
                <a:latin typeface="Arial" pitchFamily="34" charset="0"/>
                <a:ea typeface="Calibri" pitchFamily="34" charset="0"/>
                <a:cs typeface="Arial" pitchFamily="34" charset="0"/>
              </a:rPr>
              <a:t>Even if the life of a person has been a disaster, </a:t>
            </a:r>
          </a:p>
          <a:p>
            <a:pPr lvl="0" algn="ctr" eaLnBrk="0" fontAlgn="base" hangingPunct="0">
              <a:spcBef>
                <a:spcPct val="0"/>
              </a:spcBef>
              <a:spcAft>
                <a:spcPct val="0"/>
              </a:spcAft>
              <a:buNone/>
            </a:pPr>
            <a:r>
              <a:rPr lang="en-US" sz="2600" b="1" dirty="0" smtClean="0">
                <a:solidFill>
                  <a:srgbClr val="333333"/>
                </a:solidFill>
                <a:latin typeface="Arial" pitchFamily="34" charset="0"/>
                <a:ea typeface="Calibri" pitchFamily="34" charset="0"/>
                <a:cs typeface="Arial" pitchFamily="34" charset="0"/>
              </a:rPr>
              <a:t>even if it is destroyed by vices, drugs or anything else                                       </a:t>
            </a:r>
          </a:p>
          <a:p>
            <a:pPr lvl="0" algn="ctr" eaLnBrk="0" fontAlgn="base" hangingPunct="0">
              <a:spcBef>
                <a:spcPct val="0"/>
              </a:spcBef>
              <a:spcAft>
                <a:spcPct val="0"/>
              </a:spcAft>
              <a:buNone/>
            </a:pPr>
            <a:r>
              <a:rPr lang="en-US" sz="2600" b="1" dirty="0" smtClean="0">
                <a:solidFill>
                  <a:srgbClr val="333333"/>
                </a:solidFill>
                <a:latin typeface="Arial" pitchFamily="34" charset="0"/>
                <a:ea typeface="Calibri" pitchFamily="34" charset="0"/>
                <a:cs typeface="Arial" pitchFamily="34" charset="0"/>
              </a:rPr>
              <a:t> — God is in this person’s life.      </a:t>
            </a:r>
          </a:p>
          <a:p>
            <a:pPr lvl="0" algn="ctr" eaLnBrk="0" fontAlgn="base" hangingPunct="0">
              <a:spcBef>
                <a:spcPct val="0"/>
              </a:spcBef>
              <a:spcAft>
                <a:spcPct val="0"/>
              </a:spcAft>
              <a:buNone/>
            </a:pPr>
            <a:endParaRPr lang="en-US" sz="2600" b="1" dirty="0" smtClean="0">
              <a:solidFill>
                <a:srgbClr val="333333"/>
              </a:solidFill>
              <a:latin typeface="Arial" pitchFamily="34" charset="0"/>
              <a:ea typeface="Calibri" pitchFamily="34" charset="0"/>
              <a:cs typeface="Arial" pitchFamily="34" charset="0"/>
            </a:endParaRPr>
          </a:p>
          <a:p>
            <a:pPr lvl="0" algn="ctr" eaLnBrk="0" fontAlgn="base" hangingPunct="0">
              <a:spcBef>
                <a:spcPct val="0"/>
              </a:spcBef>
              <a:spcAft>
                <a:spcPct val="0"/>
              </a:spcAft>
              <a:buNone/>
            </a:pPr>
            <a:r>
              <a:rPr lang="en-US" sz="2600" b="1" dirty="0" smtClean="0">
                <a:solidFill>
                  <a:srgbClr val="333333"/>
                </a:solidFill>
                <a:latin typeface="Arial" pitchFamily="34" charset="0"/>
                <a:ea typeface="Calibri" pitchFamily="34" charset="0"/>
                <a:cs typeface="Arial" pitchFamily="34" charset="0"/>
              </a:rPr>
              <a:t>           You can, you must try to seek God in every human life. </a:t>
            </a:r>
          </a:p>
          <a:p>
            <a:pPr lvl="0" algn="ctr" eaLnBrk="0" fontAlgn="base" hangingPunct="0">
              <a:spcBef>
                <a:spcPct val="0"/>
              </a:spcBef>
              <a:spcAft>
                <a:spcPct val="0"/>
              </a:spcAft>
              <a:buNone/>
            </a:pPr>
            <a:r>
              <a:rPr lang="en-US" sz="2600" b="1" dirty="0" smtClean="0">
                <a:solidFill>
                  <a:srgbClr val="333333"/>
                </a:solidFill>
                <a:latin typeface="Arial" pitchFamily="34" charset="0"/>
                <a:ea typeface="Calibri" pitchFamily="34" charset="0"/>
                <a:cs typeface="Arial" pitchFamily="34" charset="0"/>
              </a:rPr>
              <a:t>Although the life of a person is a land full of thorns and weeds,  there is always a space in which the good seed can grow”.</a:t>
            </a:r>
          </a:p>
          <a:p>
            <a:pPr lvl="0" algn="ctr" eaLnBrk="0" fontAlgn="base" hangingPunct="0">
              <a:spcBef>
                <a:spcPct val="0"/>
              </a:spcBef>
              <a:spcAft>
                <a:spcPct val="0"/>
              </a:spcAft>
              <a:buNone/>
            </a:pPr>
            <a:endParaRPr lang="en-US" sz="2000" b="1" dirty="0" smtClean="0">
              <a:solidFill>
                <a:srgbClr val="333333"/>
              </a:solidFill>
              <a:latin typeface="Arial" pitchFamily="34" charset="0"/>
              <a:ea typeface="Calibri" pitchFamily="34" charset="0"/>
              <a:cs typeface="Arial" pitchFamily="34" charset="0"/>
            </a:endParaRPr>
          </a:p>
          <a:p>
            <a:pPr algn="ctr" eaLnBrk="0" fontAlgn="base" hangingPunct="0">
              <a:spcBef>
                <a:spcPct val="0"/>
              </a:spcBef>
              <a:spcAft>
                <a:spcPct val="0"/>
              </a:spcAft>
              <a:buNone/>
            </a:pPr>
            <a:r>
              <a:rPr lang="en-US" sz="2000" b="1" dirty="0" smtClean="0">
                <a:solidFill>
                  <a:srgbClr val="333333"/>
                </a:solidFill>
                <a:latin typeface="Arial" pitchFamily="34" charset="0"/>
                <a:ea typeface="Calibri" pitchFamily="34" charset="0"/>
                <a:cs typeface="Arial" pitchFamily="34" charset="0"/>
              </a:rPr>
              <a:t>Pope Francis</a:t>
            </a:r>
          </a:p>
          <a:p>
            <a:pPr algn="ctr" eaLnBrk="0" fontAlgn="base" hangingPunct="0">
              <a:spcBef>
                <a:spcPct val="0"/>
              </a:spcBef>
              <a:spcAft>
                <a:spcPct val="0"/>
              </a:spcAft>
              <a:buNone/>
            </a:pPr>
            <a:endParaRPr lang="en-US" sz="2000" b="1" dirty="0" smtClean="0">
              <a:solidFill>
                <a:srgbClr val="333333"/>
              </a:solidFill>
              <a:latin typeface="Arial" pitchFamily="34" charset="0"/>
              <a:ea typeface="Calibri" pitchFamily="34" charset="0"/>
              <a:cs typeface="Arial" pitchFamily="34" charset="0"/>
            </a:endParaRPr>
          </a:p>
          <a:p>
            <a:pPr algn="ctr" eaLnBrk="0" fontAlgn="base" hangingPunct="0">
              <a:spcBef>
                <a:spcPct val="0"/>
              </a:spcBef>
              <a:spcAft>
                <a:spcPct val="0"/>
              </a:spcAft>
              <a:buNone/>
            </a:pPr>
            <a:r>
              <a:rPr lang="it-IT" sz="2000" b="1" dirty="0" smtClean="0"/>
              <a:t>La Civiltà Cattolica</a:t>
            </a:r>
            <a:r>
              <a:rPr lang="it-IT" sz="2000" dirty="0" smtClean="0"/>
              <a:t>, </a:t>
            </a:r>
          </a:p>
          <a:p>
            <a:pPr algn="ctr" eaLnBrk="0" fontAlgn="base" hangingPunct="0">
              <a:spcBef>
                <a:spcPct val="0"/>
              </a:spcBef>
              <a:spcAft>
                <a:spcPct val="0"/>
              </a:spcAft>
              <a:buNone/>
            </a:pPr>
            <a:r>
              <a:rPr lang="it-IT" sz="2000" dirty="0" smtClean="0"/>
              <a:t>(L'Osservatore Romano, 21 September 2013)</a:t>
            </a:r>
            <a:endParaRPr lang="en-US" sz="2000" dirty="0" smtClean="0">
              <a:solidFill>
                <a:srgbClr val="333333"/>
              </a:solidFill>
              <a:latin typeface="Arial" pitchFamily="34" charset="0"/>
              <a:ea typeface="Calibri" pitchFamily="34" charset="0"/>
              <a:cs typeface="Arial" pitchFamily="34" charset="0"/>
            </a:endParaRPr>
          </a:p>
          <a:p>
            <a:pPr algn="ctr" eaLnBrk="0" fontAlgn="base" hangingPunct="0">
              <a:spcBef>
                <a:spcPct val="0"/>
              </a:spcBef>
              <a:spcAft>
                <a:spcPct val="0"/>
              </a:spcAft>
            </a:pPr>
            <a:r>
              <a:rPr lang="en-US" sz="2000" b="1" dirty="0" smtClean="0">
                <a:solidFill>
                  <a:srgbClr val="333333"/>
                </a:solidFill>
                <a:latin typeface="Arial" pitchFamily="34" charset="0"/>
                <a:ea typeface="Calibri" pitchFamily="34" charset="0"/>
                <a:cs typeface="Arial" pitchFamily="34" charset="0"/>
              </a:rPr>
              <a:t> </a:t>
            </a: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pPr algn="ct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“I have a dogmatic certainty:</a:t>
            </a:r>
            <a:r>
              <a:rPr lang="en-US" sz="2000" b="1" dirty="0" smtClean="0">
                <a:solidFill>
                  <a:srgbClr val="333333"/>
                </a:solidFill>
                <a:latin typeface="Arial" pitchFamily="34" charset="0"/>
                <a:ea typeface="Calibri" pitchFamily="34" charset="0"/>
                <a:cs typeface="Arial" pitchFamily="34" charset="0"/>
              </a:rPr>
              <a:t> </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latin typeface="Arial" pitchFamily="34" charset="0"/>
                <a:cs typeface="Arial" pitchFamily="34" charset="0"/>
              </a:rPr>
              <a:t>6.  … the Spirit of Jesus Christ, must be the one who works in your hearts, dear brother and sister prisoners.</a:t>
            </a:r>
            <a:r>
              <a:rPr lang="en-US" sz="4000" b="1" dirty="0" smtClean="0">
                <a:latin typeface="Arial" pitchFamily="34" charset="0"/>
                <a:cs typeface="Arial" pitchFamily="34" charset="0"/>
              </a:rPr>
              <a:t> </a:t>
            </a:r>
            <a:r>
              <a:rPr lang="en-US" sz="4000" b="1" i="1" dirty="0" smtClean="0">
                <a:latin typeface="Arial" pitchFamily="34" charset="0"/>
                <a:cs typeface="Arial" pitchFamily="34" charset="0"/>
              </a:rPr>
              <a:t>The Holy Spirit must pervade this prison where we are meeting</a:t>
            </a:r>
            <a:r>
              <a:rPr lang="en-US" sz="4000" i="1" dirty="0" smtClean="0">
                <a:latin typeface="Arial" pitchFamily="34" charset="0"/>
                <a:cs typeface="Arial" pitchFamily="34" charset="0"/>
              </a:rPr>
              <a:t> </a:t>
            </a:r>
            <a:r>
              <a:rPr lang="en-US" sz="4000" dirty="0" smtClean="0">
                <a:latin typeface="Arial" pitchFamily="34" charset="0"/>
                <a:cs typeface="Arial" pitchFamily="34" charset="0"/>
              </a:rPr>
              <a:t>and all the prisons of the world. </a:t>
            </a:r>
            <a:endParaRPr lang="en-US" sz="4000" dirty="0"/>
          </a:p>
        </p:txBody>
      </p:sp>
      <p:sp>
        <p:nvSpPr>
          <p:cNvPr id="3" name="Title 2"/>
          <p:cNvSpPr>
            <a:spLocks noGrp="1"/>
          </p:cNvSpPr>
          <p:nvPr>
            <p:ph type="title"/>
          </p:nvPr>
        </p:nvSpPr>
        <p:spPr/>
        <p:txBody>
          <a:bodyPr>
            <a:normAutofit fontScale="90000"/>
          </a:bodyPr>
          <a:lstStyle/>
          <a:p>
            <a:r>
              <a:rPr kumimoji="0" lang="en-US" sz="4100" b="1" kern="1200" dirty="0" smtClean="0">
                <a:solidFill>
                  <a:schemeClr val="tx2"/>
                </a:solidFill>
                <a:effectLst>
                  <a:outerShdw blurRad="50800" dist="38100" algn="tr" rotWithShape="0">
                    <a:prstClr val="black">
                      <a:alpha val="40000"/>
                    </a:prstClr>
                  </a:outerShdw>
                </a:effectLst>
                <a:latin typeface="+mj-lt"/>
                <a:ea typeface="+mj-ea"/>
                <a:cs typeface="+mj-cs"/>
              </a:rPr>
              <a:t>St. Pope John Paul II Jubilee for Prisoners in 2000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lstStyle/>
          <a:p>
            <a:endParaRPr lang="en-US" sz="2400" dirty="0" smtClean="0">
              <a:latin typeface="Arial" pitchFamily="34" charset="0"/>
              <a:cs typeface="Arial" pitchFamily="34" charset="0"/>
            </a:endParaRPr>
          </a:p>
          <a:p>
            <a:pPr algn="ctr">
              <a:buNone/>
            </a:pPr>
            <a:r>
              <a:rPr lang="en-US" sz="4000" dirty="0" smtClean="0">
                <a:latin typeface="Arial" pitchFamily="34" charset="0"/>
                <a:cs typeface="Arial" pitchFamily="34" charset="0"/>
              </a:rPr>
              <a:t>Christ, the Son of God, </a:t>
            </a:r>
          </a:p>
          <a:p>
            <a:pPr algn="ctr">
              <a:buNone/>
            </a:pPr>
            <a:r>
              <a:rPr lang="en-US" sz="4000" dirty="0" smtClean="0">
                <a:latin typeface="Arial" pitchFamily="34" charset="0"/>
                <a:cs typeface="Arial" pitchFamily="34" charset="0"/>
              </a:rPr>
              <a:t>became a prisoner; </a:t>
            </a:r>
          </a:p>
          <a:p>
            <a:pPr algn="ctr">
              <a:buNone/>
            </a:pPr>
            <a:r>
              <a:rPr lang="en-US" sz="4000" dirty="0" smtClean="0">
                <a:latin typeface="Arial" pitchFamily="34" charset="0"/>
                <a:cs typeface="Arial" pitchFamily="34" charset="0"/>
              </a:rPr>
              <a:t>he let them tie his hands and then nail them to the cross precisely so that his Spirit could touch the heart of every man. </a:t>
            </a:r>
          </a:p>
          <a:p>
            <a:endParaRPr lang="en-US" dirty="0"/>
          </a:p>
        </p:txBody>
      </p:sp>
      <p:sp>
        <p:nvSpPr>
          <p:cNvPr id="3" name="Title 2"/>
          <p:cNvSpPr>
            <a:spLocks noGrp="1"/>
          </p:cNvSpPr>
          <p:nvPr>
            <p:ph type="title"/>
          </p:nvPr>
        </p:nvSpPr>
        <p:spPr/>
        <p:txBody>
          <a:bodyPr/>
          <a:lstStyle/>
          <a:p>
            <a:r>
              <a:rPr lang="en-US" dirty="0" smtClean="0"/>
              <a:t>JP II</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3600" dirty="0" smtClean="0">
                <a:latin typeface="Arial" pitchFamily="34" charset="0"/>
                <a:cs typeface="Arial" pitchFamily="34" charset="0"/>
              </a:rPr>
              <a:t>The Spirit of Christ, </a:t>
            </a:r>
          </a:p>
          <a:p>
            <a:pPr algn="ctr">
              <a:buNone/>
            </a:pPr>
            <a:r>
              <a:rPr lang="en-US" sz="3600" dirty="0" smtClean="0">
                <a:latin typeface="Arial" pitchFamily="34" charset="0"/>
                <a:cs typeface="Arial" pitchFamily="34" charset="0"/>
              </a:rPr>
              <a:t>the Redeemer of the world, </a:t>
            </a:r>
          </a:p>
          <a:p>
            <a:pPr algn="ctr">
              <a:buNone/>
            </a:pPr>
            <a:r>
              <a:rPr lang="en-US" sz="3600" dirty="0" smtClean="0">
                <a:latin typeface="Arial" pitchFamily="34" charset="0"/>
                <a:cs typeface="Arial" pitchFamily="34" charset="0"/>
              </a:rPr>
              <a:t>must breathe even where people are chained in prisons according </a:t>
            </a:r>
          </a:p>
          <a:p>
            <a:pPr algn="ctr">
              <a:buNone/>
            </a:pPr>
            <a:r>
              <a:rPr lang="en-US" sz="3600" dirty="0" smtClean="0">
                <a:latin typeface="Arial" pitchFamily="34" charset="0"/>
                <a:cs typeface="Arial" pitchFamily="34" charset="0"/>
              </a:rPr>
              <a:t>to the logic of a </a:t>
            </a:r>
          </a:p>
          <a:p>
            <a:pPr algn="ctr">
              <a:buNone/>
            </a:pPr>
            <a:r>
              <a:rPr lang="en-US" sz="3600" dirty="0" smtClean="0">
                <a:latin typeface="Arial" pitchFamily="34" charset="0"/>
                <a:cs typeface="Arial" pitchFamily="34" charset="0"/>
              </a:rPr>
              <a:t>still necessary human justice. </a:t>
            </a:r>
          </a:p>
          <a:p>
            <a:endParaRPr lang="en-US" dirty="0"/>
          </a:p>
        </p:txBody>
      </p:sp>
      <p:sp>
        <p:nvSpPr>
          <p:cNvPr id="3" name="Title 2"/>
          <p:cNvSpPr>
            <a:spLocks noGrp="1"/>
          </p:cNvSpPr>
          <p:nvPr>
            <p:ph type="title"/>
          </p:nvPr>
        </p:nvSpPr>
        <p:spPr/>
        <p:txBody>
          <a:bodyPr/>
          <a:lstStyle/>
          <a:p>
            <a:r>
              <a:rPr lang="en-US" dirty="0" smtClean="0"/>
              <a:t>JP II</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Arial" pitchFamily="34" charset="0"/>
                <a:cs typeface="Arial" pitchFamily="34" charset="0"/>
              </a:rPr>
              <a:t>To raise awareness, educate both clergy and laity with a faith based vision of Restorative Justice ministry with the aim to mobilize pastoral care and spiritual support as we walk with our brothers and sisters during their time of imprisonment and reintegration journey with the support of both faith and civic communities and other peoples of good will.</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To also extent this pastoral care and support to the families of the imprisoned. </a:t>
            </a:r>
          </a:p>
          <a:p>
            <a:pPr lvl="1">
              <a:buFont typeface="Wingdings" pitchFamily="2" charset="2"/>
              <a:buChar char="§"/>
            </a:pPr>
            <a:endParaRPr lang="en-US" sz="2400" dirty="0" smtClean="0">
              <a:latin typeface="Arial" pitchFamily="34" charset="0"/>
              <a:cs typeface="Arial" pitchFamily="34" charset="0"/>
            </a:endParaRPr>
          </a:p>
          <a:p>
            <a:pPr lvl="1">
              <a:buNone/>
            </a:pPr>
            <a:endParaRPr lang="en-US" sz="2000" b="1" dirty="0" smtClean="0">
              <a:latin typeface="Arial" pitchFamily="34" charset="0"/>
              <a:cs typeface="Arial" pitchFamily="34" charset="0"/>
            </a:endParaRPr>
          </a:p>
          <a:p>
            <a:pPr>
              <a:buFont typeface="Wingdings" pitchFamily="2" charset="2"/>
              <a:buChar char="§"/>
            </a:pP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2000" dirty="0" smtClean="0">
                <a:latin typeface="Arial" pitchFamily="34" charset="0"/>
                <a:cs typeface="Arial" pitchFamily="34" charset="0"/>
              </a:rPr>
              <a:t>The #1 Goal of this RJ presentation</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896544"/>
          </a:xfrm>
        </p:spPr>
        <p:txBody>
          <a:bodyPr>
            <a:normAutofit/>
          </a:bodyPr>
          <a:lstStyle/>
          <a:p>
            <a:pPr algn="ctr">
              <a:buNone/>
            </a:pPr>
            <a:r>
              <a:rPr lang="en-US" sz="4000" dirty="0" smtClean="0">
                <a:latin typeface="Arial" pitchFamily="34" charset="0"/>
                <a:cs typeface="Arial" pitchFamily="34" charset="0"/>
              </a:rPr>
              <a:t>Punishment cannot be reduced to mere retribution, </a:t>
            </a:r>
          </a:p>
          <a:p>
            <a:pPr algn="ctr">
              <a:buNone/>
            </a:pPr>
            <a:r>
              <a:rPr lang="en-US" sz="4000" dirty="0" smtClean="0">
                <a:latin typeface="Arial" pitchFamily="34" charset="0"/>
                <a:cs typeface="Arial" pitchFamily="34" charset="0"/>
              </a:rPr>
              <a:t>much less take the form                                  of social retaliation </a:t>
            </a:r>
          </a:p>
          <a:p>
            <a:pPr algn="ctr">
              <a:buNone/>
            </a:pPr>
            <a:r>
              <a:rPr lang="en-US" sz="4000" dirty="0" smtClean="0">
                <a:latin typeface="Arial" pitchFamily="34" charset="0"/>
                <a:cs typeface="Arial" pitchFamily="34" charset="0"/>
              </a:rPr>
              <a:t>or a sort of institutional vengeance. </a:t>
            </a:r>
          </a:p>
          <a:p>
            <a:endParaRPr lang="en-US" sz="24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3" name="Title 2"/>
          <p:cNvSpPr>
            <a:spLocks noGrp="1"/>
          </p:cNvSpPr>
          <p:nvPr>
            <p:ph type="title"/>
          </p:nvPr>
        </p:nvSpPr>
        <p:spPr>
          <a:xfrm>
            <a:off x="457200" y="836712"/>
            <a:ext cx="8229600" cy="864096"/>
          </a:xfrm>
        </p:spPr>
        <p:txBody>
          <a:bodyPr>
            <a:normAutofit/>
          </a:bodyPr>
          <a:lstStyle/>
          <a:p>
            <a:r>
              <a:rPr lang="en-US" sz="2000" dirty="0" smtClean="0">
                <a:latin typeface="Arial" pitchFamily="34" charset="0"/>
                <a:cs typeface="Arial" pitchFamily="34" charset="0"/>
              </a:rPr>
              <a:t>St. Pope John Paul II Jubilee for Prisoners in 2000. con’t.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normAutofit fontScale="55000" lnSpcReduction="20000"/>
          </a:bodyPr>
          <a:lstStyle/>
          <a:p>
            <a:pPr algn="ctr">
              <a:buNone/>
            </a:pPr>
            <a:r>
              <a:rPr lang="en-US" sz="5800" dirty="0" smtClean="0">
                <a:latin typeface="Arial" pitchFamily="34" charset="0"/>
                <a:cs typeface="Arial" pitchFamily="34" charset="0"/>
              </a:rPr>
              <a:t>Punishment and imprisonment have meaning if, </a:t>
            </a:r>
          </a:p>
          <a:p>
            <a:pPr algn="ctr">
              <a:buNone/>
            </a:pPr>
            <a:r>
              <a:rPr lang="en-US" sz="5800" dirty="0" smtClean="0">
                <a:latin typeface="Arial" pitchFamily="34" charset="0"/>
                <a:cs typeface="Arial" pitchFamily="34" charset="0"/>
              </a:rPr>
              <a:t>while maintaining the demands of justice and discouraging crime, </a:t>
            </a:r>
          </a:p>
          <a:p>
            <a:pPr algn="ctr">
              <a:buNone/>
            </a:pPr>
            <a:r>
              <a:rPr lang="en-US" sz="5800" b="1" dirty="0" smtClean="0">
                <a:solidFill>
                  <a:schemeClr val="accent1"/>
                </a:solidFill>
                <a:latin typeface="Arial" pitchFamily="34" charset="0"/>
                <a:cs typeface="Arial" pitchFamily="34" charset="0"/>
              </a:rPr>
              <a:t>they serve the rehabilitation of the individual </a:t>
            </a:r>
          </a:p>
          <a:p>
            <a:pPr algn="ctr">
              <a:buNone/>
            </a:pPr>
            <a:r>
              <a:rPr lang="en-US" sz="5800" dirty="0" smtClean="0">
                <a:latin typeface="Arial" pitchFamily="34" charset="0"/>
                <a:cs typeface="Arial" pitchFamily="34" charset="0"/>
              </a:rPr>
              <a:t>by offering those who have made a mistake an opportunity to reflect and </a:t>
            </a:r>
          </a:p>
          <a:p>
            <a:pPr algn="ctr">
              <a:buNone/>
            </a:pPr>
            <a:r>
              <a:rPr lang="en-US" sz="5800" dirty="0" smtClean="0">
                <a:latin typeface="Arial" pitchFamily="34" charset="0"/>
                <a:cs typeface="Arial" pitchFamily="34" charset="0"/>
              </a:rPr>
              <a:t>to change their lives in order to be fully reintegrated into society.</a:t>
            </a:r>
          </a:p>
          <a:p>
            <a:pPr>
              <a:buNone/>
            </a:pPr>
            <a:endParaRPr lang="en-US" sz="2400" dirty="0" smtClean="0">
              <a:latin typeface="Arial" pitchFamily="34" charset="0"/>
              <a:cs typeface="Arial" pitchFamily="34" charset="0"/>
            </a:endParaRPr>
          </a:p>
          <a:p>
            <a:r>
              <a:rPr lang="en-US" sz="2200" dirty="0" smtClean="0">
                <a:latin typeface="Arial" pitchFamily="34" charset="0"/>
                <a:cs typeface="Arial" pitchFamily="34" charset="0"/>
                <a:hlinkClick r:id="rId2"/>
              </a:rPr>
              <a:t>http://w2.vatican.va/content/john-paul-ii/en/homilies/2000/documents/hf_jp-ii_hom_20000709_jubil-prisoners.html</a:t>
            </a:r>
            <a:r>
              <a:rPr lang="en-US" sz="2200" dirty="0" smtClean="0">
                <a:latin typeface="Arial" pitchFamily="34" charset="0"/>
                <a:cs typeface="Arial" pitchFamily="34" charset="0"/>
              </a:rPr>
              <a:t> </a:t>
            </a:r>
          </a:p>
          <a:p>
            <a:endParaRPr lang="en-US" dirty="0"/>
          </a:p>
        </p:txBody>
      </p:sp>
      <p:sp>
        <p:nvSpPr>
          <p:cNvPr id="3" name="Title 2"/>
          <p:cNvSpPr>
            <a:spLocks noGrp="1"/>
          </p:cNvSpPr>
          <p:nvPr>
            <p:ph type="title"/>
          </p:nvPr>
        </p:nvSpPr>
        <p:spPr/>
        <p:txBody>
          <a:bodyPr/>
          <a:lstStyle/>
          <a:p>
            <a:r>
              <a:rPr lang="en-US" dirty="0" smtClean="0"/>
              <a:t>JP II</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a:bodyPr>
          <a:lstStyle/>
          <a:p>
            <a:pPr>
              <a:buNone/>
            </a:pPr>
            <a:endParaRPr lang="en-US" sz="2000" dirty="0" smtClean="0">
              <a:latin typeface="Arial" pitchFamily="34" charset="0"/>
              <a:cs typeface="Arial" pitchFamily="34" charset="0"/>
            </a:endParaRPr>
          </a:p>
          <a:p>
            <a:pPr>
              <a:buNone/>
            </a:pPr>
            <a:r>
              <a:rPr lang="en-US" sz="2800" dirty="0" smtClean="0">
                <a:latin typeface="Arial" pitchFamily="34" charset="0"/>
                <a:cs typeface="Arial" pitchFamily="34" charset="0"/>
              </a:rPr>
              <a:t>Pope Francis held a special Mass held for prisoners inside St. Peter’s Basilica, telling them that while paying the price for their crimes is necessary, they must never lose hope for the future or the desire for true freedom.</a:t>
            </a:r>
          </a:p>
          <a:p>
            <a:pPr>
              <a:buNone/>
            </a:pP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Pope Francis November 6</a:t>
            </a:r>
            <a:r>
              <a:rPr lang="en-US" sz="2400" baseline="30000" dirty="0" smtClean="0">
                <a:latin typeface="Arial" pitchFamily="34" charset="0"/>
                <a:cs typeface="Arial" pitchFamily="34" charset="0"/>
              </a:rPr>
              <a:t>th</a:t>
            </a:r>
            <a:r>
              <a:rPr lang="en-US" sz="2400" dirty="0" smtClean="0">
                <a:latin typeface="Arial" pitchFamily="34" charset="0"/>
                <a:cs typeface="Arial" pitchFamily="34" charset="0"/>
              </a:rPr>
              <a:t>, 2016</a:t>
            </a:r>
          </a:p>
          <a:p>
            <a:pPr>
              <a:buNone/>
            </a:pPr>
            <a:r>
              <a:rPr lang="en-US" sz="2400" dirty="0" smtClean="0">
                <a:latin typeface="Arial" pitchFamily="34" charset="0"/>
                <a:cs typeface="Arial" pitchFamily="34" charset="0"/>
                <a:hlinkClick r:id="rId3"/>
              </a:rPr>
              <a:t>https://www.catholicnewsagency.com/news/during-jubilee-for-prisoners-pope-tells-inmates-not-to-lose-hope-37919</a:t>
            </a:r>
          </a:p>
          <a:p>
            <a:pPr>
              <a:buNone/>
            </a:pPr>
            <a:endParaRPr lang="en-US" sz="24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2000" dirty="0" smtClean="0">
                <a:latin typeface="Arial" pitchFamily="34" charset="0"/>
                <a:cs typeface="Arial" pitchFamily="34" charset="0"/>
              </a:rPr>
              <a:t>Pope Francis Jubilees for Prisoners Nov. 6, 2016</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sz="4000" dirty="0" smtClean="0">
                <a:latin typeface="Arial" pitchFamily="34" charset="0"/>
                <a:cs typeface="Arial" pitchFamily="34" charset="0"/>
              </a:rPr>
              <a:t>Pope Francis invites society </a:t>
            </a:r>
          </a:p>
          <a:p>
            <a:pPr algn="ctr">
              <a:buNone/>
            </a:pPr>
            <a:r>
              <a:rPr lang="en-US" sz="4000" dirty="0" smtClean="0">
                <a:latin typeface="Arial" pitchFamily="34" charset="0"/>
                <a:cs typeface="Arial" pitchFamily="34" charset="0"/>
              </a:rPr>
              <a:t>to do their part, </a:t>
            </a:r>
          </a:p>
          <a:p>
            <a:pPr algn="ctr">
              <a:buNone/>
            </a:pPr>
            <a:r>
              <a:rPr lang="en-US" sz="4000" dirty="0" smtClean="0">
                <a:latin typeface="Arial" pitchFamily="34" charset="0"/>
                <a:cs typeface="Arial" pitchFamily="34" charset="0"/>
              </a:rPr>
              <a:t>to trust in the rehabilitation process and </a:t>
            </a:r>
          </a:p>
          <a:p>
            <a:pPr algn="ctr">
              <a:buNone/>
            </a:pPr>
            <a:r>
              <a:rPr lang="en-US" sz="4000" dirty="0" smtClean="0">
                <a:latin typeface="Arial" pitchFamily="34" charset="0"/>
                <a:cs typeface="Arial" pitchFamily="34" charset="0"/>
              </a:rPr>
              <a:t>to help those imprisoned </a:t>
            </a:r>
          </a:p>
          <a:p>
            <a:pPr algn="ctr">
              <a:buNone/>
            </a:pPr>
            <a:r>
              <a:rPr lang="en-US" sz="4000" dirty="0" smtClean="0">
                <a:latin typeface="Arial" pitchFamily="34" charset="0"/>
                <a:cs typeface="Arial" pitchFamily="34" charset="0"/>
              </a:rPr>
              <a:t>resume a normal life. </a:t>
            </a:r>
          </a:p>
          <a:p>
            <a:endParaRPr lang="en-US" sz="4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r>
              <a:rPr lang="en-US" sz="2000" dirty="0" smtClean="0">
                <a:latin typeface="Arial" pitchFamily="34" charset="0"/>
                <a:cs typeface="Arial" pitchFamily="34" charset="0"/>
              </a:rPr>
              <a:t>POPE FRANCIS on Nov. 6, 2016</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fontScale="92500" lnSpcReduction="20000"/>
          </a:bodyPr>
          <a:lstStyle/>
          <a:p>
            <a:pPr algn="ctr">
              <a:buNone/>
            </a:pPr>
            <a:r>
              <a:rPr lang="en-US" sz="3200" dirty="0" smtClean="0">
                <a:latin typeface="Arial" pitchFamily="34" charset="0"/>
                <a:cs typeface="Arial" pitchFamily="34" charset="0"/>
              </a:rPr>
              <a:t>"Sometimes, </a:t>
            </a:r>
          </a:p>
          <a:p>
            <a:pPr algn="ctr">
              <a:buNone/>
            </a:pPr>
            <a:r>
              <a:rPr lang="en-US" sz="3200" dirty="0" smtClean="0">
                <a:latin typeface="Arial" pitchFamily="34" charset="0"/>
                <a:cs typeface="Arial" pitchFamily="34" charset="0"/>
              </a:rPr>
              <a:t>a certain hypocrisy leads to people considering only others as wrongdoers, </a:t>
            </a:r>
          </a:p>
          <a:p>
            <a:pPr algn="ctr">
              <a:buNone/>
            </a:pPr>
            <a:r>
              <a:rPr lang="en-US" sz="3200" dirty="0" smtClean="0">
                <a:latin typeface="Arial" pitchFamily="34" charset="0"/>
                <a:cs typeface="Arial" pitchFamily="34" charset="0"/>
              </a:rPr>
              <a:t>for whom prison is the sole answer. </a:t>
            </a:r>
          </a:p>
          <a:p>
            <a:pPr algn="ctr">
              <a:buNone/>
            </a:pPr>
            <a:endParaRPr lang="en-US" sz="3200" dirty="0" smtClean="0">
              <a:latin typeface="Arial" pitchFamily="34" charset="0"/>
              <a:cs typeface="Arial" pitchFamily="34" charset="0"/>
            </a:endParaRPr>
          </a:p>
          <a:p>
            <a:pPr algn="ctr">
              <a:buNone/>
            </a:pPr>
            <a:r>
              <a:rPr lang="en-US" sz="3200" dirty="0" smtClean="0">
                <a:latin typeface="Arial" pitchFamily="34" charset="0"/>
                <a:cs typeface="Arial" pitchFamily="34" charset="0"/>
              </a:rPr>
              <a:t>I say to them, every time I enter a prison,</a:t>
            </a:r>
          </a:p>
          <a:p>
            <a:pPr algn="ctr">
              <a:buNone/>
            </a:pPr>
            <a:r>
              <a:rPr lang="en-US" sz="3200" dirty="0" smtClean="0">
                <a:latin typeface="Arial" pitchFamily="34" charset="0"/>
                <a:cs typeface="Arial" pitchFamily="34" charset="0"/>
              </a:rPr>
              <a:t> I ask, </a:t>
            </a:r>
            <a:r>
              <a:rPr lang="en-US" sz="3200" b="1" dirty="0" smtClean="0">
                <a:latin typeface="Arial" pitchFamily="34" charset="0"/>
                <a:cs typeface="Arial" pitchFamily="34" charset="0"/>
              </a:rPr>
              <a:t>'Why them and not me?' </a:t>
            </a:r>
            <a:r>
              <a:rPr lang="en-US" sz="3200" dirty="0" smtClean="0">
                <a:latin typeface="Arial" pitchFamily="34" charset="0"/>
                <a:cs typeface="Arial" pitchFamily="34" charset="0"/>
              </a:rPr>
              <a:t> </a:t>
            </a:r>
          </a:p>
          <a:p>
            <a:pPr algn="ctr">
              <a:buNone/>
            </a:pPr>
            <a:endParaRPr lang="en-US" sz="3200" dirty="0" smtClean="0">
              <a:latin typeface="Arial" pitchFamily="34" charset="0"/>
              <a:cs typeface="Arial" pitchFamily="34" charset="0"/>
            </a:endParaRPr>
          </a:p>
          <a:p>
            <a:pPr algn="ctr">
              <a:buNone/>
            </a:pPr>
            <a:r>
              <a:rPr lang="en-US" sz="3200" dirty="0" smtClean="0">
                <a:latin typeface="Arial" pitchFamily="34" charset="0"/>
                <a:cs typeface="Arial" pitchFamily="34" charset="0"/>
              </a:rPr>
              <a:t>We are all sinners and often, without being aware of it, we too are prisoners.”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hlinkClick r:id="rId2"/>
              </a:rPr>
              <a:t>https://www.romereports.com/en/2016/11/07/pope-at-jubilee-of-prisoners-asks-society-to-facilitate-the-reintegration-of-the-imprisoned/</a:t>
            </a:r>
            <a:endParaRPr lang="en-US" sz="1400" dirty="0" smtClean="0">
              <a:latin typeface="Arial" pitchFamily="34" charset="0"/>
              <a:cs typeface="Arial" pitchFamily="34" charset="0"/>
            </a:endParaRPr>
          </a:p>
          <a:p>
            <a:endParaRPr lang="en-US" dirty="0"/>
          </a:p>
        </p:txBody>
      </p:sp>
      <p:sp>
        <p:nvSpPr>
          <p:cNvPr id="3" name="Title 2"/>
          <p:cNvSpPr>
            <a:spLocks noGrp="1"/>
          </p:cNvSpPr>
          <p:nvPr>
            <p:ph type="title"/>
          </p:nvPr>
        </p:nvSpPr>
        <p:spPr/>
        <p:txBody>
          <a:bodyPr>
            <a:normAutofit/>
          </a:bodyPr>
          <a:lstStyle/>
          <a:p>
            <a:r>
              <a:rPr lang="en-US" sz="3200" dirty="0" smtClean="0">
                <a:latin typeface="Arial" pitchFamily="34" charset="0"/>
                <a:cs typeface="Arial" pitchFamily="34" charset="0"/>
              </a:rPr>
              <a:t>'Why Them and Not Me?‘</a:t>
            </a:r>
            <a:endParaRPr 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hlinkClick r:id="rId2"/>
              </a:rPr>
              <a:t>https://international.la-croix.com/news/welcome-to-jail-pope-francis/6301</a:t>
            </a: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r>
              <a:rPr lang="en-US" sz="2800" dirty="0" smtClean="0">
                <a:latin typeface="Arial" pitchFamily="34" charset="0"/>
                <a:cs typeface="Arial" pitchFamily="34" charset="0"/>
              </a:rPr>
              <a:t>Franco-Polish director </a:t>
            </a:r>
            <a:r>
              <a:rPr lang="en-US" sz="2800" dirty="0" err="1" smtClean="0">
                <a:latin typeface="Arial" pitchFamily="34" charset="0"/>
                <a:cs typeface="Arial" pitchFamily="34" charset="0"/>
              </a:rPr>
              <a:t>Janusz</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Mrozowski</a:t>
            </a:r>
            <a:r>
              <a:rPr lang="en-US" sz="2800" dirty="0" smtClean="0">
                <a:latin typeface="Arial" pitchFamily="34" charset="0"/>
                <a:cs typeface="Arial" pitchFamily="34" charset="0"/>
              </a:rPr>
              <a:t> shot a film last 2016 in the main prison of Ouagadougou, Burkina Faso that recounts the inmates' appeals to the pope. </a:t>
            </a:r>
          </a:p>
          <a:p>
            <a:pPr>
              <a:buNone/>
            </a:pPr>
            <a:r>
              <a:rPr lang="en-US" sz="2800" dirty="0" smtClean="0">
                <a:latin typeface="Arial" pitchFamily="34" charset="0"/>
                <a:cs typeface="Arial" pitchFamily="34" charset="0"/>
              </a:rPr>
              <a:t>It was made during the Jubilee for Prisoners and shown to inmates at a jail in Rome and to inmates at SK Pen (on Sat. August 18, 2018).</a:t>
            </a: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This film will be shown after the tonight’s evening prayers. </a:t>
            </a:r>
          </a:p>
          <a:p>
            <a:endParaRPr lang="en-US" dirty="0"/>
          </a:p>
        </p:txBody>
      </p:sp>
      <p:sp>
        <p:nvSpPr>
          <p:cNvPr id="3" name="Title 2"/>
          <p:cNvSpPr>
            <a:spLocks noGrp="1"/>
          </p:cNvSpPr>
          <p:nvPr>
            <p:ph type="title"/>
          </p:nvPr>
        </p:nvSpPr>
        <p:spPr/>
        <p:txBody>
          <a:bodyPr>
            <a:normAutofit fontScale="90000"/>
          </a:bodyPr>
          <a:lstStyle/>
          <a:p>
            <a:r>
              <a:rPr lang="en-US" sz="4400" dirty="0" smtClean="0">
                <a:latin typeface="Arial" pitchFamily="34" charset="0"/>
                <a:cs typeface="Arial" pitchFamily="34" charset="0"/>
              </a:rPr>
              <a:t>“Welcome to Jail, Pope Francis”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000" dirty="0" smtClean="0">
                <a:latin typeface="Arial" pitchFamily="34" charset="0"/>
                <a:cs typeface="Arial" pitchFamily="34" charset="0"/>
              </a:rPr>
              <a:t>The Catholic approach to criminal justice reform and rehabilitative justice begins with the recognition of the life and dignity of all persons: those who are victims of crime, but also the offenders who have caused harm. </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CA" sz="2000" dirty="0" smtClean="0">
                <a:latin typeface="Arial" pitchFamily="34" charset="0"/>
                <a:cs typeface="Arial" pitchFamily="34" charset="0"/>
              </a:rPr>
              <a:t>Thus, a Catholic approach to restorative justice ministry begins with the recognition that the dignity of the human person applies to both victim and offender and incorporates a biblical based vision of restorative justice.</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CA" sz="2000" dirty="0" smtClean="0">
                <a:latin typeface="Arial" pitchFamily="34" charset="0"/>
                <a:cs typeface="Arial" pitchFamily="34" charset="0"/>
              </a:rPr>
              <a:t>Jesus Christ, who was both a prisoner and victim for our sake, continue to calls us to be engaged in this ministry as a core part of our common baptismal vocation. </a:t>
            </a: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r>
              <a:rPr lang="en-US" sz="2000" dirty="0" smtClean="0">
                <a:latin typeface="Arial" pitchFamily="34" charset="0"/>
                <a:cs typeface="Arial" pitchFamily="34" charset="0"/>
              </a:rPr>
              <a:t>Diocese Restorative Justice Ministry</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800" b="1" dirty="0" smtClean="0"/>
              <a:t>Ministry inside the prisons - to the inmates, to their families, to staff, etc.</a:t>
            </a:r>
          </a:p>
          <a:p>
            <a:pPr lvl="0" fontAlgn="base">
              <a:buNone/>
            </a:pPr>
            <a:endParaRPr lang="en-US" sz="2800" b="1" dirty="0" smtClean="0"/>
          </a:p>
          <a:p>
            <a:pPr lvl="0" fontAlgn="base"/>
            <a:r>
              <a:rPr lang="en-CA" sz="2800" b="1" dirty="0" smtClean="0"/>
              <a:t>Reintegration of the inmates and their families to society.</a:t>
            </a:r>
          </a:p>
          <a:p>
            <a:pPr lvl="0" fontAlgn="base"/>
            <a:endParaRPr lang="en-US" sz="2800" b="1" dirty="0" smtClean="0"/>
          </a:p>
          <a:p>
            <a:pPr lvl="0" fontAlgn="base"/>
            <a:r>
              <a:rPr lang="en-CA" sz="2800" b="1" dirty="0" smtClean="0"/>
              <a:t>Raising awareness and educating our faith communities preparing to engage in Restorative Justice and Prison Ministry.</a:t>
            </a:r>
            <a:endParaRPr lang="en-US" sz="2800" b="1" dirty="0" smtClean="0"/>
          </a:p>
          <a:p>
            <a:pPr fontAlgn="base"/>
            <a:endParaRPr lang="en-US" dirty="0" smtClean="0"/>
          </a:p>
        </p:txBody>
      </p:sp>
      <p:sp>
        <p:nvSpPr>
          <p:cNvPr id="3" name="Title 2"/>
          <p:cNvSpPr>
            <a:spLocks noGrp="1"/>
          </p:cNvSpPr>
          <p:nvPr>
            <p:ph type="title"/>
          </p:nvPr>
        </p:nvSpPr>
        <p:spPr>
          <a:xfrm>
            <a:off x="457200" y="274638"/>
            <a:ext cx="8229600" cy="1642194"/>
          </a:xfrm>
        </p:spPr>
        <p:txBody>
          <a:bodyPr>
            <a:normAutofit fontScale="90000"/>
          </a:bodyPr>
          <a:lstStyle/>
          <a:p>
            <a:r>
              <a:rPr lang="en-US" sz="2200" dirty="0" smtClean="0"/>
              <a:t>The mission of Diocesan Restorative Justice Ministry is to </a:t>
            </a:r>
            <a:br>
              <a:rPr lang="en-US" sz="2200" dirty="0" smtClean="0"/>
            </a:br>
            <a:r>
              <a:rPr lang="en-US" sz="2200" dirty="0" smtClean="0"/>
              <a:t>call the Catholic Community, the wider Christian faithful and others of good will, to engage in: </a:t>
            </a:r>
            <a:r>
              <a:rPr lang="en-US" dirty="0" smtClean="0"/>
              <a:t/>
            </a:r>
            <a:br>
              <a:rPr lang="en-US" dirty="0" smtClean="0"/>
            </a:br>
            <a:endParaRPr lang="en-US" dirty="0"/>
          </a:p>
        </p:txBody>
      </p:sp>
      <p:sp>
        <p:nvSpPr>
          <p:cNvPr id="4" name="Rectangle 3"/>
          <p:cNvSpPr/>
          <p:nvPr/>
        </p:nvSpPr>
        <p:spPr>
          <a:xfrm>
            <a:off x="2286000" y="1443841"/>
            <a:ext cx="4572000" cy="1200329"/>
          </a:xfrm>
          <a:prstGeom prst="rect">
            <a:avLst/>
          </a:prstGeom>
        </p:spPr>
        <p:txBody>
          <a:bodyPr>
            <a:spAutoFit/>
          </a:bodyPr>
          <a:lstStyle/>
          <a:p>
            <a:endParaRPr lang="en-US" dirty="0" smtClean="0"/>
          </a:p>
          <a:p>
            <a:pPr fontAlgn="base"/>
            <a:endParaRPr lang="en-US" dirty="0" smtClean="0"/>
          </a:p>
          <a:p>
            <a:pPr fontAlgn="base"/>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latin typeface="Arial" pitchFamily="34" charset="0"/>
                <a:cs typeface="Arial" pitchFamily="34" charset="0"/>
              </a:rPr>
              <a:t>Deacon Brad – Restorative Justice Coordinator, Chaplain at Saskatchewan Penitentiary, appointed Diocesan representative on Parkland Restorative Justice Board of Directors.</a:t>
            </a:r>
          </a:p>
          <a:p>
            <a:r>
              <a:rPr lang="en-US" sz="2000" dirty="0" smtClean="0">
                <a:latin typeface="Arial" pitchFamily="34" charset="0"/>
                <a:cs typeface="Arial" pitchFamily="34" charset="0"/>
              </a:rPr>
              <a:t>Fr. Tuan Doan part-time SK Pen Catholic Chaplain.</a:t>
            </a:r>
          </a:p>
          <a:p>
            <a:r>
              <a:rPr lang="en-US" sz="2000" dirty="0" smtClean="0">
                <a:latin typeface="Arial" pitchFamily="34" charset="0"/>
                <a:cs typeface="Arial" pitchFamily="34" charset="0"/>
              </a:rPr>
              <a:t>Sr. Rene Bouliard SK Pen Catholic Chapel volunteer.</a:t>
            </a:r>
          </a:p>
          <a:p>
            <a:r>
              <a:rPr lang="en-US" sz="2000" dirty="0" smtClean="0">
                <a:latin typeface="Arial" pitchFamily="34" charset="0"/>
                <a:cs typeface="Arial" pitchFamily="34" charset="0"/>
              </a:rPr>
              <a:t>Deacon Lynn Ryan, Catholic Chaplain at Provincial Men’s Correctional Center.</a:t>
            </a:r>
          </a:p>
          <a:p>
            <a:r>
              <a:rPr lang="en-US" sz="2000" dirty="0" smtClean="0">
                <a:latin typeface="Arial" pitchFamily="34" charset="0"/>
                <a:cs typeface="Arial" pitchFamily="34" charset="0"/>
              </a:rPr>
              <a:t>Deacon Greg Bobbitt, Catholic Chapel Volunteer at Willow Cree Healing Lodge.</a:t>
            </a: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3600" dirty="0" smtClean="0">
                <a:latin typeface="Arial" pitchFamily="34" charset="0"/>
                <a:cs typeface="Arial" pitchFamily="34" charset="0"/>
              </a:rPr>
              <a:t>Prison Chaplaincy in the Diocese</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latin typeface="Arial" pitchFamily="34" charset="0"/>
                <a:cs typeface="Arial" pitchFamily="34" charset="0"/>
              </a:rPr>
              <a:t>Deacon Dan Lamoureux Volunteer Chaplain at Battlefords Men Correctional Centre.</a:t>
            </a:r>
          </a:p>
          <a:p>
            <a:r>
              <a:rPr lang="en-US" sz="2000" dirty="0" smtClean="0">
                <a:latin typeface="Arial" pitchFamily="34" charset="0"/>
                <a:cs typeface="Arial" pitchFamily="34" charset="0"/>
              </a:rPr>
              <a:t>St. Joseph's Parish (Prince Albert) has several CSC trained Church ETA Escorts who picks up several Catholic SKPEN inmates to bring to their Sunday Mass. </a:t>
            </a:r>
          </a:p>
          <a:p>
            <a:r>
              <a:rPr lang="en-US" sz="2000" dirty="0" smtClean="0">
                <a:latin typeface="Arial" pitchFamily="34" charset="0"/>
                <a:cs typeface="Arial" pitchFamily="34" charset="0"/>
              </a:rPr>
              <a:t>PA Catholic Family Services offers a reintegration/employment  program called “Bridges” for provincial male and female on probation.</a:t>
            </a: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2000" dirty="0" smtClean="0">
                <a:latin typeface="Arial" pitchFamily="34" charset="0"/>
                <a:cs typeface="Arial" pitchFamily="34" charset="0"/>
              </a:rPr>
              <a:t>Con’t</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rmAutofit fontScale="92500" lnSpcReduction="20000"/>
          </a:bodyPr>
          <a:lstStyle/>
          <a:p>
            <a:endParaRPr lang="en-US" sz="2000" dirty="0" smtClean="0">
              <a:latin typeface="Arial" pitchFamily="34" charset="0"/>
              <a:cs typeface="Arial" pitchFamily="34" charset="0"/>
            </a:endParaRPr>
          </a:p>
          <a:p>
            <a:pPr rtl="0" eaLnBrk="1" latinLnBrk="0" hangingPunct="1"/>
            <a:r>
              <a:rPr lang="en-US" sz="2400" dirty="0" smtClean="0">
                <a:latin typeface="Arial" pitchFamily="34" charset="0"/>
                <a:cs typeface="Arial" pitchFamily="34" charset="0"/>
              </a:rPr>
              <a:t>According to the 2018 MacLean's Magazine our Dioceses has the  #1 and # 3 highest Crime Rates Cities in Canada. </a:t>
            </a:r>
            <a:r>
              <a:rPr kumimoji="0" lang="en-US" sz="2400" kern="1200" dirty="0" smtClean="0">
                <a:solidFill>
                  <a:schemeClr val="tx1"/>
                </a:solidFill>
                <a:latin typeface="Arial" pitchFamily="34" charset="0"/>
                <a:cs typeface="Arial" pitchFamily="34" charset="0"/>
                <a:hlinkClick r:id="rId3"/>
              </a:rPr>
              <a:t>https://www.macleans.ca/canadas-most-dangerous-places</a:t>
            </a:r>
            <a:endParaRPr kumimoji="0" lang="en-US" sz="2400" kern="1200" dirty="0" smtClean="0">
              <a:solidFill>
                <a:schemeClr val="tx1"/>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Update</a:t>
            </a:r>
            <a:r>
              <a:rPr lang="en-US" sz="2400" dirty="0" smtClean="0">
                <a:latin typeface="Arial" pitchFamily="34" charset="0"/>
                <a:cs typeface="Arial" pitchFamily="34" charset="0"/>
              </a:rPr>
              <a:t>: In 2020: Thompson Manitoba is #1, North Battleford has dropped to second place and Prince Albert is now fourth. FYI: Portage La Prairie Manitoba is #3, Winnipeg is #13, Edmonton is #25,  Saskatoon is # 27, and Regina is # 28.</a:t>
            </a:r>
          </a:p>
          <a:p>
            <a:pPr>
              <a:buNone/>
            </a:pPr>
            <a:r>
              <a:rPr lang="en-US" sz="2400" dirty="0" smtClean="0">
                <a:hlinkClick r:id="rId4"/>
              </a:rPr>
              <a:t>Canada's Most Dangerous Places 2020 - Macleans.ca</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Large concentration of Federal and Provincial correctional centers, penitentiaries, aboriginal healing lodges, etc., </a:t>
            </a:r>
          </a:p>
          <a:p>
            <a:r>
              <a:rPr lang="en-US" sz="2400" dirty="0" smtClean="0">
                <a:latin typeface="Arial" pitchFamily="34" charset="0"/>
                <a:cs typeface="Arial" pitchFamily="34" charset="0"/>
              </a:rPr>
              <a:t>Criminal Justice System is a major employer within our Diocese especially in the PA &amp; NB areas. </a:t>
            </a:r>
          </a:p>
          <a:p>
            <a:r>
              <a:rPr lang="en-US" sz="2400" dirty="0" smtClean="0">
                <a:latin typeface="Arial" pitchFamily="34" charset="0"/>
                <a:cs typeface="Arial" pitchFamily="34" charset="0"/>
              </a:rPr>
              <a:t>The impact of colonialism and residential schools is connected to the high number of First Nations people disproportionately incarcerated.</a:t>
            </a:r>
            <a:endParaRPr lang="en-US" sz="24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2000" dirty="0" smtClean="0">
                <a:latin typeface="Arial" pitchFamily="34" charset="0"/>
                <a:cs typeface="Arial" pitchFamily="34" charset="0"/>
              </a:rPr>
              <a:t>The Impact of Crime Effects Us All!</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a:buNone/>
            </a:pPr>
            <a:r>
              <a:rPr lang="en-US" b="1" dirty="0" smtClean="0">
                <a:latin typeface="Arial" pitchFamily="34" charset="0"/>
                <a:cs typeface="Arial" pitchFamily="34" charset="0"/>
              </a:rPr>
              <a:t>Mission</a:t>
            </a:r>
            <a:r>
              <a:rPr lang="en-US" dirty="0" smtClean="0">
                <a:latin typeface="Arial" pitchFamily="34" charset="0"/>
                <a:cs typeface="Arial" pitchFamily="34" charset="0"/>
              </a:rPr>
              <a:t>: A faith based, charitable organization that seeks to create safe communities by following the principles of </a:t>
            </a:r>
            <a:r>
              <a:rPr lang="en-US" u="sng" dirty="0" smtClean="0">
                <a:latin typeface="Arial" pitchFamily="34" charset="0"/>
                <a:cs typeface="Arial" pitchFamily="34" charset="0"/>
                <a:hlinkClick r:id="rId2"/>
              </a:rPr>
              <a:t>restorative justice</a:t>
            </a:r>
            <a:r>
              <a:rPr lang="en-US" dirty="0" smtClean="0">
                <a:latin typeface="Arial" pitchFamily="34" charset="0"/>
                <a:cs typeface="Arial" pitchFamily="34" charset="0"/>
              </a:rPr>
              <a:t> in helping offenders reintegrate into the community.</a:t>
            </a:r>
          </a:p>
          <a:p>
            <a:pPr lvl="0" algn="ctr"/>
            <a:endParaRPr lang="en-US" dirty="0" smtClean="0">
              <a:latin typeface="Arial" pitchFamily="34" charset="0"/>
              <a:cs typeface="Arial" pitchFamily="34" charset="0"/>
            </a:endParaRPr>
          </a:p>
          <a:p>
            <a:r>
              <a:rPr lang="en-US" dirty="0" smtClean="0">
                <a:latin typeface="Arial" pitchFamily="34" charset="0"/>
                <a:cs typeface="Arial" pitchFamily="34" charset="0"/>
              </a:rPr>
              <a:t>Director: Kerry Reimer  </a:t>
            </a:r>
          </a:p>
          <a:p>
            <a:r>
              <a:rPr lang="en-US" dirty="0" smtClean="0">
                <a:latin typeface="Arial" pitchFamily="34" charset="0"/>
                <a:cs typeface="Arial" pitchFamily="34" charset="0"/>
              </a:rPr>
              <a:t>Phone: (306) 763-6224 </a:t>
            </a:r>
          </a:p>
          <a:p>
            <a:r>
              <a:rPr lang="en-US" dirty="0" smtClean="0">
                <a:latin typeface="Arial" pitchFamily="34" charset="0"/>
                <a:cs typeface="Arial" pitchFamily="34" charset="0"/>
              </a:rPr>
              <a:t>Email:</a:t>
            </a:r>
            <a:r>
              <a:rPr lang="en-US" dirty="0" smtClean="0">
                <a:solidFill>
                  <a:srgbClr val="FF0000"/>
                </a:solidFill>
                <a:latin typeface="Arial" pitchFamily="34" charset="0"/>
                <a:cs typeface="Arial" pitchFamily="34" charset="0"/>
              </a:rPr>
              <a:t> </a:t>
            </a:r>
            <a:r>
              <a:rPr lang="en-CA" dirty="0" smtClean="0">
                <a:solidFill>
                  <a:srgbClr val="FF0000"/>
                </a:solidFill>
                <a:hlinkClick r:id="rId3"/>
              </a:rPr>
              <a:t>director@parklandrj.com</a:t>
            </a:r>
            <a:endParaRPr lang="en-CA" dirty="0" smtClean="0">
              <a:solidFill>
                <a:srgbClr val="FF0000"/>
              </a:solidFill>
            </a:endParaRPr>
          </a:p>
          <a:p>
            <a:r>
              <a:rPr lang="en-US" dirty="0" smtClean="0">
                <a:latin typeface="Arial" pitchFamily="34" charset="0"/>
                <a:cs typeface="Arial" pitchFamily="34" charset="0"/>
              </a:rPr>
              <a:t>Website: </a:t>
            </a:r>
            <a:r>
              <a:rPr lang="en-US" dirty="0" smtClean="0">
                <a:latin typeface="Arial" pitchFamily="34" charset="0"/>
                <a:cs typeface="Arial" pitchFamily="34" charset="0"/>
                <a:hlinkClick r:id="rId4"/>
              </a:rPr>
              <a:t>http://www.parklandrestorativejustice.com/</a:t>
            </a:r>
            <a:endParaRPr lang="en-US" dirty="0" smtClean="0">
              <a:latin typeface="Arial" pitchFamily="34" charset="0"/>
              <a:cs typeface="Arial" pitchFamily="34" charset="0"/>
            </a:endParaRPr>
          </a:p>
          <a:p>
            <a:endParaRPr lang="en-US" dirty="0"/>
          </a:p>
        </p:txBody>
      </p:sp>
      <p:sp>
        <p:nvSpPr>
          <p:cNvPr id="3" name="Title 2"/>
          <p:cNvSpPr>
            <a:spLocks noGrp="1"/>
          </p:cNvSpPr>
          <p:nvPr>
            <p:ph type="title"/>
          </p:nvPr>
        </p:nvSpPr>
        <p:spPr/>
        <p:txBody>
          <a:bodyPr>
            <a:normAutofit fontScale="90000"/>
          </a:bodyPr>
          <a:lstStyle/>
          <a:p>
            <a:r>
              <a:rPr lang="en-US" u="sng" dirty="0" smtClean="0"/>
              <a:t>Parkland Restorative Justice (PRJ)</a:t>
            </a:r>
            <a:r>
              <a:rPr lang="en-US" dirty="0" smtClean="0"/>
              <a:t>:</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4000" dirty="0" smtClean="0">
                <a:latin typeface="Arial" pitchFamily="34" charset="0"/>
                <a:cs typeface="Arial" pitchFamily="34" charset="0"/>
              </a:rPr>
              <a:t>As your diocesan representative on the Parkland Restorative Justice Board of Directors, </a:t>
            </a:r>
          </a:p>
          <a:p>
            <a:pPr algn="ctr">
              <a:buNone/>
            </a:pPr>
            <a:r>
              <a:rPr lang="en-US" sz="4000" dirty="0" smtClean="0">
                <a:latin typeface="Arial" pitchFamily="34" charset="0"/>
                <a:cs typeface="Arial" pitchFamily="34" charset="0"/>
              </a:rPr>
              <a:t>I am excited to let you know about our programs, events and new staff: </a:t>
            </a:r>
          </a:p>
          <a:p>
            <a:endParaRPr lang="en-US" dirty="0"/>
          </a:p>
        </p:txBody>
      </p:sp>
      <p:sp>
        <p:nvSpPr>
          <p:cNvPr id="3" name="Title 2"/>
          <p:cNvSpPr>
            <a:spLocks noGrp="1"/>
          </p:cNvSpPr>
          <p:nvPr>
            <p:ph type="title"/>
          </p:nvPr>
        </p:nvSpPr>
        <p:spPr/>
        <p:txBody>
          <a:bodyPr>
            <a:normAutofit/>
          </a:bodyPr>
          <a:lstStyle/>
          <a:p>
            <a:r>
              <a:rPr lang="en-US" sz="3200" dirty="0" smtClean="0"/>
              <a:t>What Parkland Restorative Justice offers</a:t>
            </a:r>
            <a:endParaRPr lang="en-US"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sz="3600" dirty="0" smtClean="0">
                <a:latin typeface="Arial" pitchFamily="34" charset="0"/>
                <a:cs typeface="Arial" pitchFamily="34" charset="0"/>
              </a:rPr>
              <a:t>P2P seeks to restore offenders to wholeness and the community, through a friendship-based program of visitation and reintegration.</a:t>
            </a:r>
          </a:p>
          <a:p>
            <a:pPr lvl="0">
              <a:buNone/>
            </a:pPr>
            <a:endParaRPr lang="en-US" sz="3600" dirty="0" smtClean="0">
              <a:latin typeface="Arial" pitchFamily="34" charset="0"/>
              <a:cs typeface="Arial" pitchFamily="34" charset="0"/>
            </a:endParaRPr>
          </a:p>
          <a:p>
            <a:pPr lvl="0"/>
            <a:r>
              <a:rPr lang="en-US" sz="3600" dirty="0" smtClean="0">
                <a:latin typeface="Arial" pitchFamily="34" charset="0"/>
                <a:cs typeface="Arial" pitchFamily="34" charset="0"/>
              </a:rPr>
              <a:t>We have several Catholic people regularly meeting once a month with an inmate at either the SK Pen Minimum or Medium Security Units.</a:t>
            </a:r>
          </a:p>
          <a:p>
            <a:endParaRPr lang="en-US" dirty="0"/>
          </a:p>
        </p:txBody>
      </p:sp>
      <p:sp>
        <p:nvSpPr>
          <p:cNvPr id="3" name="Title 2"/>
          <p:cNvSpPr>
            <a:spLocks noGrp="1"/>
          </p:cNvSpPr>
          <p:nvPr>
            <p:ph type="title"/>
          </p:nvPr>
        </p:nvSpPr>
        <p:spPr/>
        <p:txBody>
          <a:bodyPr>
            <a:normAutofit fontScale="90000"/>
          </a:bodyPr>
          <a:lstStyle/>
          <a:p>
            <a:r>
              <a:rPr lang="en-US" dirty="0" smtClean="0">
                <a:latin typeface="Arial" pitchFamily="34" charset="0"/>
                <a:cs typeface="Arial" pitchFamily="34" charset="0"/>
              </a:rPr>
              <a:t>Person to Person Volunteer Program (P2P): </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Circles of Support and Accountability were initially developed in the early nineties in Ontario. Locally, it grew as an outgrowth of the P2P program in SKPEN.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Circles were developed as a restorative justice response to the fear and outcry of the Canadian public's reaction to the release of high-risk sexual offenders.</a:t>
            </a:r>
            <a:endParaRPr lang="en-US"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sz="4400" dirty="0" smtClean="0"/>
              <a:t>Circles of Support and Accountability (CoSA)</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latin typeface="Arial" pitchFamily="34" charset="0"/>
                <a:cs typeface="Arial" pitchFamily="34" charset="0"/>
              </a:rPr>
              <a:t>CoSA's seeks to address </a:t>
            </a:r>
            <a:r>
              <a:rPr lang="en-US" sz="2800" b="1" dirty="0" smtClean="0">
                <a:solidFill>
                  <a:srgbClr val="FF0000"/>
                </a:solidFill>
                <a:latin typeface="Arial" pitchFamily="34" charset="0"/>
                <a:cs typeface="Arial" pitchFamily="34" charset="0"/>
              </a:rPr>
              <a:t>two of the most significant factors in sexual offending:</a:t>
            </a:r>
            <a:r>
              <a:rPr lang="en-US" sz="2800" b="1" i="1" dirty="0" smtClean="0">
                <a:solidFill>
                  <a:srgbClr val="FF0000"/>
                </a:solidFill>
                <a:latin typeface="Arial" pitchFamily="34" charset="0"/>
                <a:cs typeface="Arial" pitchFamily="34" charset="0"/>
              </a:rPr>
              <a:t> </a:t>
            </a:r>
          </a:p>
          <a:p>
            <a:endParaRPr lang="en-US" sz="2800" b="1" i="1" dirty="0" smtClean="0">
              <a:latin typeface="Arial" pitchFamily="34" charset="0"/>
              <a:cs typeface="Arial" pitchFamily="34" charset="0"/>
            </a:endParaRPr>
          </a:p>
          <a:p>
            <a:pPr algn="ctr">
              <a:buNone/>
            </a:pPr>
            <a:r>
              <a:rPr lang="en-US" sz="5400" b="1" i="1" dirty="0" smtClean="0">
                <a:latin typeface="Arial" pitchFamily="34" charset="0"/>
                <a:cs typeface="Arial" pitchFamily="34" charset="0"/>
              </a:rPr>
              <a:t>Social isolation </a:t>
            </a:r>
          </a:p>
          <a:p>
            <a:pPr algn="ctr">
              <a:buNone/>
            </a:pPr>
            <a:r>
              <a:rPr lang="en-US" sz="5400" b="1" i="1" dirty="0" smtClean="0">
                <a:latin typeface="Arial" pitchFamily="34" charset="0"/>
                <a:cs typeface="Arial" pitchFamily="34" charset="0"/>
              </a:rPr>
              <a:t>and lack of positive relationships. </a:t>
            </a:r>
            <a:endParaRPr lang="en-US" sz="54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CoSA con’t</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A CoSA is comprised of a "core members”:</a:t>
            </a:r>
          </a:p>
          <a:p>
            <a:pPr>
              <a:buNone/>
            </a:pPr>
            <a:r>
              <a:rPr lang="en-US" sz="2800" dirty="0" smtClean="0">
                <a:latin typeface="Arial" pitchFamily="34" charset="0"/>
                <a:cs typeface="Arial" pitchFamily="34" charset="0"/>
              </a:rPr>
              <a:t>  the high-risk released sexual offender, and 3 - 4 capable volunteers who commit themselves to an intense relationship of supportive friendship with the core member.</a:t>
            </a:r>
          </a:p>
          <a:p>
            <a:pPr>
              <a:buNone/>
            </a:pP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"No More Victims" is the primary goal of CoSA, as well as healthy reintegration into the community, and each core member must commit himself to this.</a:t>
            </a:r>
            <a:endParaRPr lang="en-US"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dirty="0" smtClean="0"/>
              <a:t>CoSA con’t</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dirty="0" smtClean="0">
                <a:latin typeface="Arial" pitchFamily="34" charset="0"/>
                <a:cs typeface="Arial" pitchFamily="34" charset="0"/>
              </a:rPr>
              <a:t>Chaplain Brad and volunteers visit with a small group of prisoners weekly at the Saskatchewan Penitentiary Medium Security Chapel. We support the inmates while in prison and assist them in their pre-release planning by make supportive community connections. </a:t>
            </a:r>
          </a:p>
          <a:p>
            <a:pPr lvl="0">
              <a:buNone/>
            </a:pPr>
            <a:endParaRPr lang="en-US" dirty="0" smtClean="0">
              <a:latin typeface="Arial" pitchFamily="34" charset="0"/>
              <a:cs typeface="Arial" pitchFamily="34" charset="0"/>
            </a:endParaRPr>
          </a:p>
          <a:p>
            <a:pPr lvl="0"/>
            <a:r>
              <a:rPr lang="en-US" dirty="0" smtClean="0">
                <a:latin typeface="Arial" pitchFamily="34" charset="0"/>
                <a:cs typeface="Arial" pitchFamily="34" charset="0"/>
              </a:rPr>
              <a:t>Forward Step is offered in collaboration with the SKPEN Chaplaincy Team, Parkland Restorative Justice, Micah Mission Faith Community Reintegration Project/COSA in Saskatoon and the Faith Community Reintegration Project/COSA in Regina</a:t>
            </a:r>
            <a:r>
              <a:rPr lang="en-US" dirty="0" smtClean="0"/>
              <a:t>. </a:t>
            </a:r>
          </a:p>
          <a:p>
            <a:endParaRPr lang="en-US" dirty="0"/>
          </a:p>
        </p:txBody>
      </p:sp>
      <p:sp>
        <p:nvSpPr>
          <p:cNvPr id="3" name="Title 2"/>
          <p:cNvSpPr>
            <a:spLocks noGrp="1"/>
          </p:cNvSpPr>
          <p:nvPr>
            <p:ph type="title"/>
          </p:nvPr>
        </p:nvSpPr>
        <p:spPr/>
        <p:txBody>
          <a:bodyPr>
            <a:normAutofit/>
          </a:bodyPr>
          <a:lstStyle/>
          <a:p>
            <a:r>
              <a:rPr lang="en-US" sz="2000" dirty="0" smtClean="0"/>
              <a:t>Forward Step Ministry: A visitation/reintegration program. </a:t>
            </a:r>
            <a:endParaRPr lang="en-US" sz="20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buNone/>
            </a:pPr>
            <a:endParaRPr lang="en-US" dirty="0" smtClean="0"/>
          </a:p>
          <a:p>
            <a:pPr algn="ctr">
              <a:buNone/>
            </a:pPr>
            <a:r>
              <a:rPr lang="en-US" sz="3600" dirty="0" smtClean="0">
                <a:latin typeface="Arial" pitchFamily="34" charset="0"/>
                <a:cs typeface="Arial" pitchFamily="34" charset="0"/>
              </a:rPr>
              <a:t>Catholic Families, </a:t>
            </a:r>
          </a:p>
          <a:p>
            <a:pPr algn="ctr">
              <a:buNone/>
            </a:pPr>
            <a:r>
              <a:rPr lang="en-US" sz="3600" dirty="0" smtClean="0">
                <a:latin typeface="Arial" pitchFamily="34" charset="0"/>
                <a:cs typeface="Arial" pitchFamily="34" charset="0"/>
              </a:rPr>
              <a:t>our Parishes and our local communities that we live in </a:t>
            </a:r>
          </a:p>
          <a:p>
            <a:pPr algn="ctr">
              <a:buNone/>
            </a:pPr>
            <a:r>
              <a:rPr lang="en-US" sz="3600" b="1" u="sng" dirty="0" smtClean="0">
                <a:latin typeface="Arial" pitchFamily="34" charset="0"/>
                <a:cs typeface="Arial" pitchFamily="34" charset="0"/>
              </a:rPr>
              <a:t>are the front line of RJM</a:t>
            </a:r>
          </a:p>
          <a:p>
            <a:pPr algn="ctr">
              <a:buNone/>
            </a:pPr>
            <a:r>
              <a:rPr lang="en-US" sz="3600" dirty="0" smtClean="0">
                <a:latin typeface="Arial" pitchFamily="34" charset="0"/>
                <a:cs typeface="Arial" pitchFamily="34" charset="0"/>
              </a:rPr>
              <a:t> not </a:t>
            </a:r>
          </a:p>
          <a:p>
            <a:pPr algn="ctr">
              <a:buNone/>
            </a:pPr>
            <a:r>
              <a:rPr lang="en-US" sz="3600" dirty="0" smtClean="0">
                <a:latin typeface="Arial" pitchFamily="34" charset="0"/>
                <a:cs typeface="Arial" pitchFamily="34" charset="0"/>
              </a:rPr>
              <a:t>the Chaplains and Chapel volunteers</a:t>
            </a:r>
          </a:p>
          <a:p>
            <a:pPr algn="ctr">
              <a:buNone/>
            </a:pPr>
            <a:r>
              <a:rPr lang="en-US" sz="3600" dirty="0" smtClean="0">
                <a:latin typeface="Arial" pitchFamily="34" charset="0"/>
                <a:cs typeface="Arial" pitchFamily="34" charset="0"/>
              </a:rPr>
              <a:t> in the prison chapels!</a:t>
            </a:r>
          </a:p>
          <a:p>
            <a:endParaRPr lang="en-US" dirty="0" smtClean="0"/>
          </a:p>
          <a:p>
            <a:endParaRPr lang="en-US" dirty="0"/>
          </a:p>
        </p:txBody>
      </p:sp>
      <p:sp>
        <p:nvSpPr>
          <p:cNvPr id="3" name="Title 2"/>
          <p:cNvSpPr>
            <a:spLocks noGrp="1"/>
          </p:cNvSpPr>
          <p:nvPr>
            <p:ph type="title"/>
          </p:nvPr>
        </p:nvSpPr>
        <p:spPr/>
        <p:txBody>
          <a:bodyPr>
            <a:normAutofit/>
          </a:bodyPr>
          <a:lstStyle/>
          <a:p>
            <a:r>
              <a:rPr lang="en-US" u="sng" dirty="0" smtClean="0"/>
              <a:t>An Important Truth!</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ctr">
              <a:buNone/>
            </a:pPr>
            <a:r>
              <a:rPr lang="en-CA" sz="3600" dirty="0" smtClean="0">
                <a:latin typeface="Arial" pitchFamily="34" charset="0"/>
                <a:cs typeface="Arial" pitchFamily="34" charset="0"/>
              </a:rPr>
              <a:t>Restorative practises is learning how to live in right relationships with each others, </a:t>
            </a:r>
          </a:p>
          <a:p>
            <a:pPr algn="ctr">
              <a:buNone/>
            </a:pPr>
            <a:r>
              <a:rPr lang="en-CA" sz="3600" dirty="0" smtClean="0">
                <a:latin typeface="Arial" pitchFamily="34" charset="0"/>
                <a:cs typeface="Arial" pitchFamily="34" charset="0"/>
              </a:rPr>
              <a:t>at all times, </a:t>
            </a:r>
          </a:p>
          <a:p>
            <a:pPr algn="ctr">
              <a:buNone/>
            </a:pPr>
            <a:r>
              <a:rPr lang="en-CA" sz="3600" dirty="0" smtClean="0">
                <a:latin typeface="Arial" pitchFamily="34" charset="0"/>
                <a:cs typeface="Arial" pitchFamily="34" charset="0"/>
              </a:rPr>
              <a:t>to respect each other's </a:t>
            </a:r>
          </a:p>
          <a:p>
            <a:pPr algn="ctr">
              <a:buNone/>
            </a:pPr>
            <a:r>
              <a:rPr lang="en-CA" sz="3600" dirty="0" smtClean="0">
                <a:latin typeface="Arial" pitchFamily="34" charset="0"/>
                <a:cs typeface="Arial" pitchFamily="34" charset="0"/>
              </a:rPr>
              <a:t>God given human dignity, </a:t>
            </a:r>
          </a:p>
          <a:p>
            <a:pPr algn="ctr">
              <a:buNone/>
            </a:pPr>
            <a:r>
              <a:rPr lang="en-CA" sz="3600" dirty="0" smtClean="0">
                <a:latin typeface="Arial" pitchFamily="34" charset="0"/>
                <a:cs typeface="Arial" pitchFamily="34" charset="0"/>
              </a:rPr>
              <a:t>to work out our conflicts and problems </a:t>
            </a:r>
          </a:p>
          <a:p>
            <a:pPr algn="ctr">
              <a:buNone/>
            </a:pPr>
            <a:r>
              <a:rPr lang="en-CA" sz="3600" dirty="0" smtClean="0">
                <a:latin typeface="Arial" pitchFamily="34" charset="0"/>
                <a:cs typeface="Arial" pitchFamily="34" charset="0"/>
              </a:rPr>
              <a:t>in a respectful and mature manner.</a:t>
            </a:r>
            <a:endParaRPr lang="en-US" sz="36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sz="4400" dirty="0" smtClean="0">
                <a:latin typeface="Arial" pitchFamily="34" charset="0"/>
                <a:cs typeface="Arial" pitchFamily="34" charset="0"/>
              </a:rPr>
              <a:t>The foundation for Restorative Justice is Restorative Practices.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b="1" dirty="0" smtClean="0">
                <a:latin typeface="Arial" pitchFamily="34" charset="0"/>
                <a:cs typeface="Arial" pitchFamily="34" charset="0"/>
              </a:rPr>
              <a:t>Restorative Justice</a:t>
            </a:r>
            <a:r>
              <a:rPr lang="en-US" sz="3200" dirty="0" smtClean="0">
                <a:latin typeface="Arial" pitchFamily="34" charset="0"/>
                <a:cs typeface="Arial" pitchFamily="34" charset="0"/>
              </a:rPr>
              <a:t> is by nature reactionary, repairing the harm and relationships when something has gone wrong. </a:t>
            </a:r>
          </a:p>
          <a:p>
            <a:pPr>
              <a:buNone/>
            </a:pPr>
            <a:endParaRPr lang="en-US" sz="3200" b="1" dirty="0" smtClean="0">
              <a:latin typeface="Arial" pitchFamily="34" charset="0"/>
              <a:cs typeface="Arial" pitchFamily="34" charset="0"/>
            </a:endParaRPr>
          </a:p>
          <a:p>
            <a:r>
              <a:rPr lang="en-US" sz="3200" b="1" dirty="0" smtClean="0">
                <a:latin typeface="Arial" pitchFamily="34" charset="0"/>
                <a:cs typeface="Arial" pitchFamily="34" charset="0"/>
              </a:rPr>
              <a:t>Restorative Practice</a:t>
            </a:r>
            <a:r>
              <a:rPr lang="en-US" sz="3200" dirty="0" smtClean="0">
                <a:latin typeface="Arial" pitchFamily="34" charset="0"/>
                <a:cs typeface="Arial" pitchFamily="34" charset="0"/>
              </a:rPr>
              <a:t> is proactive by nature, how we do what we do, anything that builds connections, develop relationships and brings people together.</a:t>
            </a:r>
          </a:p>
          <a:p>
            <a:endParaRPr lang="en-US" dirty="0"/>
          </a:p>
        </p:txBody>
      </p:sp>
      <p:sp>
        <p:nvSpPr>
          <p:cNvPr id="3" name="Title 2"/>
          <p:cNvSpPr>
            <a:spLocks noGrp="1"/>
          </p:cNvSpPr>
          <p:nvPr>
            <p:ph type="title"/>
          </p:nvPr>
        </p:nvSpPr>
        <p:spPr/>
        <p:txBody>
          <a:bodyPr/>
          <a:lstStyle/>
          <a:p>
            <a:r>
              <a:rPr lang="en-CA" dirty="0" smtClean="0"/>
              <a:t>Restorative Practises vs. RJ</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latin typeface="Arial" pitchFamily="34" charset="0"/>
                <a:cs typeface="Arial" pitchFamily="34" charset="0"/>
              </a:rPr>
              <a:t>The </a:t>
            </a:r>
            <a:r>
              <a:rPr lang="en-US" sz="2800" i="1" dirty="0" smtClean="0">
                <a:latin typeface="Arial" pitchFamily="34" charset="0"/>
                <a:cs typeface="Arial" pitchFamily="34" charset="0"/>
              </a:rPr>
              <a:t>Crime Severity Index</a:t>
            </a:r>
            <a:r>
              <a:rPr lang="en-US" sz="2800" dirty="0" smtClean="0">
                <a:latin typeface="Arial" pitchFamily="34" charset="0"/>
                <a:cs typeface="Arial" pitchFamily="34" charset="0"/>
              </a:rPr>
              <a:t> (</a:t>
            </a:r>
            <a:r>
              <a:rPr lang="en-US" sz="2800" b="1" dirty="0" smtClean="0">
                <a:latin typeface="Arial" pitchFamily="34" charset="0"/>
                <a:cs typeface="Arial" pitchFamily="34" charset="0"/>
              </a:rPr>
              <a:t>CSI</a:t>
            </a:r>
            <a:r>
              <a:rPr lang="en-US" sz="2800" dirty="0" smtClean="0">
                <a:latin typeface="Arial" pitchFamily="34" charset="0"/>
                <a:cs typeface="Arial" pitchFamily="34" charset="0"/>
              </a:rPr>
              <a:t>) is put together by Statistics Canada and includes all offenses from misdemeanors to murder, but gives appropriate weights to each category of crime.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That means, for example, that if shoplifting goes way down but murders rise, the overall crime rate may fall, but the Crime Severity Index will go up to reflect the fact that more serious and dangerous crimes are being committed. </a:t>
            </a:r>
          </a:p>
          <a:p>
            <a:endParaRPr lang="en-US" sz="2800" dirty="0" smtClean="0"/>
          </a:p>
          <a:p>
            <a:r>
              <a:rPr lang="en-US" sz="2800" dirty="0" smtClean="0">
                <a:latin typeface="Arial" pitchFamily="34" charset="0"/>
                <a:cs typeface="Arial" pitchFamily="34" charset="0"/>
                <a:hlinkClick r:id="rId2"/>
              </a:rPr>
              <a:t>https://www.macleans.ca/news/canada/most-dangerous-places-in-canada-how-the-ranking-works/</a:t>
            </a:r>
            <a:endParaRPr lang="en-US" sz="28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3" name="Title 2"/>
          <p:cNvSpPr>
            <a:spLocks noGrp="1"/>
          </p:cNvSpPr>
          <p:nvPr>
            <p:ph type="title"/>
          </p:nvPr>
        </p:nvSpPr>
        <p:spPr/>
        <p:txBody>
          <a:bodyPr/>
          <a:lstStyle/>
          <a:p>
            <a:r>
              <a:rPr lang="en-US" sz="2000" dirty="0" smtClean="0">
                <a:latin typeface="Arial" pitchFamily="34" charset="0"/>
                <a:cs typeface="Arial" pitchFamily="34" charset="0"/>
              </a:rPr>
              <a:t>Two of the top five most dangerous cities to live in Canada are within our Dioceses. </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000" dirty="0" smtClean="0">
                <a:latin typeface="Arial" pitchFamily="34" charset="0"/>
                <a:cs typeface="Arial" pitchFamily="34" charset="0"/>
              </a:rPr>
              <a:t>Families will create communities and </a:t>
            </a:r>
          </a:p>
          <a:p>
            <a:pPr algn="ctr">
              <a:buNone/>
            </a:pPr>
            <a:r>
              <a:rPr lang="en-US" sz="4000" dirty="0" smtClean="0">
                <a:latin typeface="Arial" pitchFamily="34" charset="0"/>
                <a:cs typeface="Arial" pitchFamily="34" charset="0"/>
              </a:rPr>
              <a:t>communities will create cities </a:t>
            </a:r>
          </a:p>
          <a:p>
            <a:pPr algn="ctr">
              <a:buNone/>
            </a:pPr>
            <a:r>
              <a:rPr lang="en-US" sz="4000" dirty="0" smtClean="0">
                <a:latin typeface="Arial" pitchFamily="34" charset="0"/>
                <a:cs typeface="Arial" pitchFamily="34" charset="0"/>
              </a:rPr>
              <a:t>and </a:t>
            </a:r>
          </a:p>
          <a:p>
            <a:pPr algn="ctr">
              <a:buNone/>
            </a:pPr>
            <a:r>
              <a:rPr lang="en-US" sz="4000" dirty="0" smtClean="0">
                <a:latin typeface="Arial" pitchFamily="34" charset="0"/>
                <a:cs typeface="Arial" pitchFamily="34" charset="0"/>
              </a:rPr>
              <a:t>those connections are the things that we need to invest in.</a:t>
            </a:r>
          </a:p>
          <a:p>
            <a:endParaRPr lang="en-US" dirty="0"/>
          </a:p>
        </p:txBody>
      </p:sp>
      <p:sp>
        <p:nvSpPr>
          <p:cNvPr id="3" name="Title 2"/>
          <p:cNvSpPr>
            <a:spLocks noGrp="1"/>
          </p:cNvSpPr>
          <p:nvPr>
            <p:ph type="title"/>
          </p:nvPr>
        </p:nvSpPr>
        <p:spPr/>
        <p:txBody>
          <a:bodyPr>
            <a:normAutofit/>
          </a:bodyPr>
          <a:lstStyle/>
          <a:p>
            <a:r>
              <a:rPr lang="en-US" sz="2000" dirty="0" smtClean="0">
                <a:latin typeface="Arial" pitchFamily="34" charset="0"/>
                <a:cs typeface="Arial" pitchFamily="34" charset="0"/>
              </a:rPr>
              <a:t>A Family-Centered approach to RJM based on Chris Stalker from Hull, United Kingdom presentation at the National Conference on RJ in Ottawa Nov. 19-21, 2017.</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738531"/>
          </a:xfrm>
        </p:spPr>
        <p:txBody>
          <a:bodyPr>
            <a:normAutofit/>
          </a:bodyPr>
          <a:lstStyle/>
          <a:p>
            <a:endParaRPr lang="en-US" dirty="0" smtClean="0"/>
          </a:p>
          <a:p>
            <a:pPr algn="ctr"/>
            <a:r>
              <a:rPr lang="en-US" sz="4400" dirty="0" smtClean="0">
                <a:latin typeface="Arial" pitchFamily="34" charset="0"/>
                <a:cs typeface="Arial" pitchFamily="34" charset="0"/>
              </a:rPr>
              <a:t>Investing in those connections  has to be about relationships, language and values, </a:t>
            </a:r>
          </a:p>
          <a:p>
            <a:pPr algn="ctr">
              <a:buNone/>
            </a:pPr>
            <a:r>
              <a:rPr lang="en-US" sz="4400" dirty="0" smtClean="0">
                <a:latin typeface="Arial" pitchFamily="34" charset="0"/>
                <a:cs typeface="Arial" pitchFamily="34" charset="0"/>
              </a:rPr>
              <a:t>how I want to treat you and       how you expect me </a:t>
            </a:r>
          </a:p>
          <a:p>
            <a:pPr algn="ctr">
              <a:buNone/>
            </a:pPr>
            <a:r>
              <a:rPr lang="en-US" sz="4400" dirty="0" smtClean="0">
                <a:latin typeface="Arial" pitchFamily="34" charset="0"/>
                <a:cs typeface="Arial" pitchFamily="34" charset="0"/>
              </a:rPr>
              <a:t>to treat you.</a:t>
            </a:r>
          </a:p>
          <a:p>
            <a:endParaRPr lang="en-US" dirty="0" smtClean="0"/>
          </a:p>
        </p:txBody>
      </p:sp>
      <p:sp>
        <p:nvSpPr>
          <p:cNvPr id="3" name="Title 2"/>
          <p:cNvSpPr>
            <a:spLocks noGrp="1"/>
          </p:cNvSpPr>
          <p:nvPr>
            <p:ph type="title"/>
          </p:nvPr>
        </p:nvSpPr>
        <p:spPr/>
        <p:txBody>
          <a:bodyPr/>
          <a:lstStyle/>
          <a:p>
            <a:r>
              <a:rPr lang="en-US" dirty="0" smtClean="0">
                <a:latin typeface="Arial" pitchFamily="34" charset="0"/>
                <a:cs typeface="Arial" pitchFamily="34" charset="0"/>
              </a:rPr>
              <a:t>Con’t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ctr"/>
            <a:r>
              <a:rPr lang="en-US" sz="4300" dirty="0" smtClean="0">
                <a:latin typeface="Arial" pitchFamily="34" charset="0"/>
                <a:cs typeface="Arial" pitchFamily="34" charset="0"/>
              </a:rPr>
              <a:t>We need to share our stories about collaboration and connection, </a:t>
            </a:r>
          </a:p>
          <a:p>
            <a:pPr algn="ctr">
              <a:buNone/>
            </a:pPr>
            <a:r>
              <a:rPr lang="en-US" sz="4300" dirty="0" smtClean="0">
                <a:latin typeface="Arial" pitchFamily="34" charset="0"/>
                <a:cs typeface="Arial" pitchFamily="34" charset="0"/>
              </a:rPr>
              <a:t>for they transcend generations         by connecting us to others, </a:t>
            </a:r>
          </a:p>
          <a:p>
            <a:pPr algn="ctr">
              <a:buNone/>
            </a:pPr>
            <a:r>
              <a:rPr lang="en-US" sz="4300" dirty="0" smtClean="0">
                <a:latin typeface="Arial" pitchFamily="34" charset="0"/>
                <a:cs typeface="Arial" pitchFamily="34" charset="0"/>
              </a:rPr>
              <a:t>such stories allow us to understand ourselves and find community.</a:t>
            </a:r>
          </a:p>
          <a:p>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55576" y="548680"/>
            <a:ext cx="8093075" cy="1143000"/>
          </a:xfrm>
        </p:spPr>
        <p:txBody>
          <a:bodyPr>
            <a:normAutofit/>
          </a:bodyPr>
          <a:lstStyle/>
          <a:p>
            <a:r>
              <a:rPr lang="en-US" sz="3200" dirty="0" smtClean="0">
                <a:latin typeface="Arial" pitchFamily="34" charset="0"/>
                <a:cs typeface="Arial" pitchFamily="34" charset="0"/>
              </a:rPr>
              <a:t>Correctional Service of Canada</a:t>
            </a:r>
          </a:p>
        </p:txBody>
      </p:sp>
      <p:sp>
        <p:nvSpPr>
          <p:cNvPr id="6" name="Text Box 2"/>
          <p:cNvSpPr txBox="1">
            <a:spLocks noChangeArrowheads="1"/>
          </p:cNvSpPr>
          <p:nvPr/>
        </p:nvSpPr>
        <p:spPr bwMode="auto">
          <a:xfrm>
            <a:off x="838200" y="2133600"/>
            <a:ext cx="7467600" cy="2209800"/>
          </a:xfrm>
          <a:prstGeom prst="rect">
            <a:avLst/>
          </a:prstGeom>
          <a:noFill/>
          <a:ln w="9525">
            <a:noFill/>
            <a:round/>
            <a:headEnd/>
            <a:tailEnd/>
          </a:ln>
        </p:spPr>
        <p:txBody>
          <a:bodyPr lIns="90000" tIns="45000" rIns="90000" bIns="45000"/>
          <a:lstStyle/>
          <a:p>
            <a:pPr marL="365760" indent="-256032">
              <a:lnSpc>
                <a:spcPct val="100000"/>
              </a:lnSpc>
              <a:spcAft>
                <a:spcPts val="600"/>
              </a:spcAft>
              <a:buClr>
                <a:schemeClr val="accent1"/>
              </a:buClr>
              <a:buSzPct val="6800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a:solidFill>
                  <a:srgbClr val="000000"/>
                </a:solidFill>
                <a:latin typeface="Calibri" pitchFamily="32" charset="0"/>
              </a:rPr>
              <a:t>“</a:t>
            </a:r>
            <a:r>
              <a:rPr lang="en-US" sz="4000" dirty="0">
                <a:solidFill>
                  <a:srgbClr val="000000"/>
                </a:solidFill>
                <a:latin typeface="Arial" pitchFamily="34" charset="0"/>
                <a:cs typeface="Arial" pitchFamily="34" charset="0"/>
              </a:rPr>
              <a:t>Positive contact with family and friends is a very important factor in the successful reintegration of offenders.”</a:t>
            </a:r>
          </a:p>
          <a:p>
            <a:pPr algn="ctr" hangingPunct="1">
              <a:lnSpc>
                <a:spcPct val="100000"/>
              </a:lnSpc>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n-US" sz="3600" dirty="0">
              <a:solidFill>
                <a:srgbClr val="000000"/>
              </a:solidFill>
              <a:latin typeface="+mj-lt"/>
            </a:endParaRPr>
          </a:p>
        </p:txBody>
      </p:sp>
      <p:pic>
        <p:nvPicPr>
          <p:cNvPr id="8196" name="Picture 3"/>
          <p:cNvPicPr>
            <a:picLocks noChangeAspect="1" noChangeArrowheads="1"/>
          </p:cNvPicPr>
          <p:nvPr/>
        </p:nvPicPr>
        <p:blipFill>
          <a:blip r:embed="rId3" cstate="print"/>
          <a:srcRect/>
          <a:stretch>
            <a:fillRect/>
          </a:stretch>
        </p:blipFill>
        <p:spPr bwMode="auto">
          <a:xfrm>
            <a:off x="6324600" y="4953000"/>
            <a:ext cx="2057400" cy="1257300"/>
          </a:xfrm>
          <a:prstGeom prst="rect">
            <a:avLst/>
          </a:prstGeom>
          <a:noFill/>
          <a:ln w="9525">
            <a:noFill/>
            <a:round/>
            <a:headEnd/>
            <a:tailEnd/>
          </a:ln>
        </p:spPr>
      </p:pic>
      <p:sp>
        <p:nvSpPr>
          <p:cNvPr id="9" name="Rectangle 8"/>
          <p:cNvSpPr/>
          <p:nvPr/>
        </p:nvSpPr>
        <p:spPr>
          <a:xfrm>
            <a:off x="0" y="533400"/>
            <a:ext cx="609600" cy="35052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82600" y="503238"/>
            <a:ext cx="8409880" cy="1341586"/>
          </a:xfrm>
        </p:spPr>
        <p:txBody>
          <a:bodyPr lIns="90000" tIns="45000" rIns="90000" bIns="45000" anchor="t">
            <a:norm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000" dirty="0" smtClean="0">
                <a:solidFill>
                  <a:srgbClr val="000000"/>
                </a:solidFill>
                <a:latin typeface="Arial" pitchFamily="34" charset="0"/>
                <a:cs typeface="Arial" pitchFamily="34" charset="0"/>
              </a:rPr>
              <a:t/>
            </a:r>
            <a:br>
              <a:rPr lang="en-CA" sz="2000" dirty="0" smtClean="0">
                <a:solidFill>
                  <a:srgbClr val="000000"/>
                </a:solidFill>
                <a:latin typeface="Arial" pitchFamily="34" charset="0"/>
                <a:cs typeface="Arial" pitchFamily="34" charset="0"/>
              </a:rPr>
            </a:br>
            <a:r>
              <a:rPr lang="en-US" sz="2800" u="sng" dirty="0" smtClean="0">
                <a:solidFill>
                  <a:schemeClr val="accent1"/>
                </a:solidFill>
                <a:effectLst/>
                <a:latin typeface="Arial" pitchFamily="34" charset="0"/>
                <a:cs typeface="Arial" pitchFamily="34" charset="0"/>
              </a:rPr>
              <a:t>Canadian Families and Corrections Network </a:t>
            </a:r>
            <a:endParaRPr lang="en-CA" sz="2800" u="sng" dirty="0" smtClean="0">
              <a:solidFill>
                <a:schemeClr val="accent1"/>
              </a:solidFill>
              <a:effectLst/>
              <a:latin typeface="Arial" pitchFamily="34" charset="0"/>
              <a:cs typeface="Arial" pitchFamily="34" charset="0"/>
            </a:endParaRPr>
          </a:p>
        </p:txBody>
      </p:sp>
      <p:sp>
        <p:nvSpPr>
          <p:cNvPr id="5123" name="Text Box 2"/>
          <p:cNvSpPr txBox="1">
            <a:spLocks noChangeArrowheads="1"/>
          </p:cNvSpPr>
          <p:nvPr/>
        </p:nvSpPr>
        <p:spPr bwMode="auto">
          <a:xfrm>
            <a:off x="323528" y="1484784"/>
            <a:ext cx="8589640" cy="4536504"/>
          </a:xfrm>
          <a:prstGeom prst="rect">
            <a:avLst/>
          </a:prstGeom>
          <a:noFill/>
          <a:ln w="9525">
            <a:noFill/>
            <a:round/>
            <a:headEnd/>
            <a:tailEnd/>
          </a:ln>
        </p:spPr>
        <p:txBody>
          <a:bodyPr lIns="90000" tIns="45000" rIns="90000" bIns="45000"/>
          <a:lstStyle/>
          <a:p>
            <a:pPr marL="365760" indent="-256032">
              <a:lnSpc>
                <a:spcPct val="80000"/>
              </a:lnSpc>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3200" dirty="0">
                <a:solidFill>
                  <a:srgbClr val="000000"/>
                </a:solidFill>
                <a:latin typeface="Arial" pitchFamily="34" charset="0"/>
                <a:cs typeface="Arial" pitchFamily="34" charset="0"/>
              </a:rPr>
              <a:t>Only national charity organization that looks after families and children affected by crime</a:t>
            </a:r>
          </a:p>
          <a:p>
            <a:pPr marL="365760" indent="-256032">
              <a:lnSpc>
                <a:spcPct val="80000"/>
              </a:lnSpc>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3200" dirty="0">
                <a:solidFill>
                  <a:srgbClr val="000000"/>
                </a:solidFill>
                <a:latin typeface="Arial" pitchFamily="34" charset="0"/>
                <a:cs typeface="Arial" pitchFamily="34" charset="0"/>
              </a:rPr>
              <a:t>25 years of operation</a:t>
            </a:r>
          </a:p>
          <a:p>
            <a:pPr marL="365760" indent="-256032" algn="ctr">
              <a:lnSpc>
                <a:spcPct val="80000"/>
              </a:lnSpc>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3200" dirty="0">
                <a:solidFill>
                  <a:srgbClr val="000000"/>
                </a:solidFill>
                <a:latin typeface="Arial" pitchFamily="34" charset="0"/>
                <a:cs typeface="Arial" pitchFamily="34" charset="0"/>
              </a:rPr>
              <a:t>Mission: </a:t>
            </a:r>
            <a:r>
              <a:rPr lang="en-CA" sz="3200" b="1" dirty="0">
                <a:solidFill>
                  <a:srgbClr val="0070C0"/>
                </a:solidFill>
                <a:latin typeface="Arial" pitchFamily="34" charset="0"/>
                <a:cs typeface="Arial" pitchFamily="34" charset="0"/>
              </a:rPr>
              <a:t>“To build stronger and safer communities by assisting families affected by criminal behaviour, incarceration and </a:t>
            </a:r>
            <a:r>
              <a:rPr lang="en-CA" sz="3200" b="1" dirty="0" smtClean="0">
                <a:solidFill>
                  <a:srgbClr val="0070C0"/>
                </a:solidFill>
                <a:latin typeface="Arial" pitchFamily="34" charset="0"/>
                <a:cs typeface="Arial" pitchFamily="34" charset="0"/>
              </a:rPr>
              <a:t>                                community </a:t>
            </a:r>
            <a:r>
              <a:rPr lang="en-CA" sz="3200" b="1" dirty="0">
                <a:solidFill>
                  <a:srgbClr val="0070C0"/>
                </a:solidFill>
                <a:latin typeface="Arial" pitchFamily="34" charset="0"/>
                <a:cs typeface="Arial" pitchFamily="34" charset="0"/>
              </a:rPr>
              <a:t>reintegration”</a:t>
            </a:r>
          </a:p>
          <a:p>
            <a:pPr marL="365760" indent="-256032">
              <a:lnSpc>
                <a:spcPct val="80000"/>
              </a:lnSpc>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3200" dirty="0">
                <a:solidFill>
                  <a:srgbClr val="000000"/>
                </a:solidFill>
                <a:latin typeface="Arial" pitchFamily="34" charset="0"/>
                <a:cs typeface="Arial" pitchFamily="34" charset="0"/>
              </a:rPr>
              <a:t>Research / Policy Development  / Front line services (e.g. Dad HERO) / Toll-free line/ </a:t>
            </a:r>
            <a:r>
              <a:rPr lang="en-CA" sz="3200" dirty="0" smtClean="0">
                <a:solidFill>
                  <a:srgbClr val="000000"/>
                </a:solidFill>
                <a:latin typeface="Arial" pitchFamily="34" charset="0"/>
                <a:cs typeface="Arial" pitchFamily="34" charset="0"/>
              </a:rPr>
              <a:t>Resources </a:t>
            </a:r>
            <a:endParaRPr lang="en-CA" sz="3200" dirty="0">
              <a:solidFill>
                <a:srgbClr val="000000"/>
              </a:solidFill>
              <a:latin typeface="Arial" pitchFamily="34" charset="0"/>
              <a:cs typeface="Arial" pitchFamily="34" charset="0"/>
            </a:endParaRPr>
          </a:p>
          <a:p>
            <a:pPr marL="338138" indent="-338138">
              <a:spcBef>
                <a:spcPts val="638"/>
              </a:spcBef>
              <a:spcAft>
                <a:spcPts val="1425"/>
              </a:spcAft>
              <a:buSzPct val="45000"/>
              <a:buFont typeface="Arial"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CA" sz="3200" dirty="0" smtClean="0">
              <a:solidFill>
                <a:srgbClr val="000000"/>
              </a:solidFill>
              <a:latin typeface="Calibri" pitchFamily="32" charset="0"/>
            </a:endParaRPr>
          </a:p>
          <a:p>
            <a:pPr marL="338138" indent="-338138" hangingPunct="1">
              <a:lnSpc>
                <a:spcPct val="100000"/>
              </a:lnSpc>
              <a:spcBef>
                <a:spcPts val="638"/>
              </a:spcBef>
              <a:spcAft>
                <a:spcPts val="1425"/>
              </a:spcAft>
              <a:buClrTx/>
              <a:buFontTx/>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CA" sz="3200" dirty="0">
              <a:solidFill>
                <a:srgbClr val="00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defRPr/>
            </a:pPr>
            <a:endParaRPr lang="en-CA" sz="2800" dirty="0" smtClean="0">
              <a:solidFill>
                <a:srgbClr val="000000"/>
              </a:solidFill>
              <a:latin typeface="Arial" pitchFamily="34" charset="0"/>
              <a:cs typeface="Arial" pitchFamily="34" charset="0"/>
            </a:endParaRPr>
          </a:p>
          <a:p>
            <a:pPr fontAlgn="auto">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2800" dirty="0" smtClean="0">
                <a:solidFill>
                  <a:srgbClr val="000000"/>
                </a:solidFill>
                <a:latin typeface="Arial" pitchFamily="34" charset="0"/>
                <a:cs typeface="Arial" pitchFamily="34" charset="0"/>
              </a:rPr>
              <a:t>Families and partners are young </a:t>
            </a:r>
          </a:p>
          <a:p>
            <a:pPr fontAlgn="auto">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2800" dirty="0" smtClean="0">
                <a:solidFill>
                  <a:srgbClr val="000000"/>
                </a:solidFill>
                <a:latin typeface="Arial" pitchFamily="34" charset="0"/>
                <a:cs typeface="Arial" pitchFamily="34" charset="0"/>
              </a:rPr>
              <a:t>Children are greatly affected when Mom goes to jail</a:t>
            </a:r>
          </a:p>
          <a:p>
            <a:pPr fontAlgn="auto">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2800" dirty="0" smtClean="0">
                <a:latin typeface="Arial" pitchFamily="34" charset="0"/>
                <a:cs typeface="Arial" pitchFamily="34" charset="0"/>
              </a:rPr>
              <a:t>Children of federally sentenced fathers are two to four times more likely to be in conflict with the law than Canadian children in general. </a:t>
            </a:r>
            <a:endParaRPr lang="en-CA" sz="2800" dirty="0" smtClean="0">
              <a:solidFill>
                <a:srgbClr val="000000"/>
              </a:solidFill>
              <a:latin typeface="Arial" pitchFamily="34" charset="0"/>
              <a:cs typeface="Arial" pitchFamily="34" charset="0"/>
            </a:endParaRPr>
          </a:p>
          <a:p>
            <a:pPr fontAlgn="auto">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2800" dirty="0" smtClean="0">
                <a:solidFill>
                  <a:srgbClr val="000000"/>
                </a:solidFill>
                <a:latin typeface="Arial" pitchFamily="34" charset="0"/>
                <a:cs typeface="Arial" pitchFamily="34" charset="0"/>
              </a:rPr>
              <a:t>Aged partners are struggling on their own</a:t>
            </a:r>
          </a:p>
          <a:p>
            <a:pPr fontAlgn="auto">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2800" dirty="0" smtClean="0">
                <a:solidFill>
                  <a:srgbClr val="000000"/>
                </a:solidFill>
                <a:latin typeface="Arial" pitchFamily="34" charset="0"/>
                <a:cs typeface="Arial" pitchFamily="34" charset="0"/>
              </a:rPr>
              <a:t>Aboriginal over-represented federally, so more Aboriginal families impacted</a:t>
            </a:r>
          </a:p>
          <a:p>
            <a:pPr fontAlgn="auto">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2800" dirty="0" smtClean="0">
                <a:solidFill>
                  <a:srgbClr val="000000"/>
                </a:solidFill>
                <a:latin typeface="Arial" pitchFamily="34" charset="0"/>
                <a:cs typeface="Arial" pitchFamily="34" charset="0"/>
              </a:rPr>
              <a:t>Aboriginals stay inside longer so more financial hardship for the family with little hope for success upon reintegration</a:t>
            </a:r>
          </a:p>
          <a:p>
            <a:endParaRPr lang="en-US" dirty="0"/>
          </a:p>
        </p:txBody>
      </p:sp>
      <p:sp>
        <p:nvSpPr>
          <p:cNvPr id="3" name="Title 2"/>
          <p:cNvSpPr>
            <a:spLocks noGrp="1"/>
          </p:cNvSpPr>
          <p:nvPr>
            <p:ph type="title"/>
          </p:nvPr>
        </p:nvSpPr>
        <p:spPr/>
        <p:txBody>
          <a:bodyPr>
            <a:noAutofit/>
          </a:bodyPr>
          <a:lstStyle/>
          <a:p>
            <a:r>
              <a:rPr lang="en-CA" sz="3600" dirty="0" smtClean="0">
                <a:solidFill>
                  <a:srgbClr val="000000"/>
                </a:solidFill>
                <a:effectLst/>
                <a:latin typeface="Arial" pitchFamily="34" charset="0"/>
                <a:cs typeface="Arial" pitchFamily="34" charset="0"/>
              </a:rPr>
              <a:t>All types of families but some thing CFCN knows:</a:t>
            </a:r>
            <a:endParaRPr lang="en-US" sz="3600" dirty="0">
              <a:effectLs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9600" y="609600"/>
            <a:ext cx="8018463" cy="914400"/>
          </a:xfrm>
        </p:spPr>
        <p:txBody>
          <a:bodyPr>
            <a:normAutofit/>
          </a:bodyPr>
          <a:lstStyle/>
          <a:p>
            <a:pPr algn="ctr"/>
            <a:r>
              <a:rPr lang="en-US" sz="4400" dirty="0" smtClean="0">
                <a:latin typeface="Arial" pitchFamily="34" charset="0"/>
                <a:cs typeface="Arial" pitchFamily="34" charset="0"/>
              </a:rPr>
              <a:t>Families Need</a:t>
            </a:r>
          </a:p>
        </p:txBody>
      </p:sp>
      <p:sp>
        <p:nvSpPr>
          <p:cNvPr id="3" name="Content Placeholder 2"/>
          <p:cNvSpPr>
            <a:spLocks noGrp="1"/>
          </p:cNvSpPr>
          <p:nvPr>
            <p:ph idx="1"/>
          </p:nvPr>
        </p:nvSpPr>
        <p:spPr>
          <a:xfrm>
            <a:off x="3810000" y="1600200"/>
            <a:ext cx="5029200" cy="4800600"/>
          </a:xfrm>
        </p:spPr>
        <p:txBody>
          <a:bodyPr rtlCol="0">
            <a:normAutofit/>
          </a:bodyPr>
          <a:lstStyle/>
          <a:p>
            <a:pPr>
              <a:lnSpc>
                <a:spcPct val="9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Information</a:t>
            </a:r>
          </a:p>
          <a:p>
            <a:pPr>
              <a:lnSpc>
                <a:spcPct val="9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Support</a:t>
            </a:r>
          </a:p>
          <a:p>
            <a:pPr>
              <a:lnSpc>
                <a:spcPct val="9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Encouragement</a:t>
            </a:r>
          </a:p>
          <a:p>
            <a:pPr>
              <a:lnSpc>
                <a:spcPct val="9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Acceptance</a:t>
            </a:r>
          </a:p>
          <a:p>
            <a:pPr>
              <a:lnSpc>
                <a:spcPct val="9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endParaRPr lang="en-US" sz="3200" dirty="0" smtClean="0">
              <a:solidFill>
                <a:srgbClr val="000000"/>
              </a:solidFill>
              <a:latin typeface="Arial" pitchFamily="34" charset="0"/>
              <a:cs typeface="Arial" pitchFamily="34" charset="0"/>
            </a:endParaRPr>
          </a:p>
          <a:p>
            <a:pPr>
              <a:lnSpc>
                <a:spcPct val="90000"/>
              </a:lnSpc>
              <a:spcBef>
                <a:spcPts val="0"/>
              </a:spcBef>
              <a:spcAft>
                <a:spcPts val="600"/>
              </a:spcAft>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Families are an asset to corrections, reintegration and society</a:t>
            </a:r>
          </a:p>
        </p:txBody>
      </p:sp>
      <p:sp>
        <p:nvSpPr>
          <p:cNvPr id="5" name="Rectangle 4"/>
          <p:cNvSpPr/>
          <p:nvPr/>
        </p:nvSpPr>
        <p:spPr>
          <a:xfrm>
            <a:off x="0" y="533400"/>
            <a:ext cx="609600" cy="35052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5" descr="C:\Users\CFCN-ED\AppData\Local\Microsoft\Windows\Temporary Internet Files\Content.IE5\T91Z02JO\MP900387270[1].jpg"/>
          <p:cNvPicPr/>
          <p:nvPr/>
        </p:nvPicPr>
        <p:blipFill>
          <a:blip r:embed="rId3" cstate="print"/>
          <a:srcRect/>
          <a:stretch>
            <a:fillRect/>
          </a:stretch>
        </p:blipFill>
        <p:spPr bwMode="auto">
          <a:xfrm>
            <a:off x="1115616" y="3789040"/>
            <a:ext cx="2667000" cy="1828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12568"/>
          </a:xfrm>
        </p:spPr>
        <p:txBody>
          <a:bodyPr>
            <a:noAutofit/>
          </a:bodyPr>
          <a:lstStyle/>
          <a:p>
            <a:r>
              <a:rPr lang="en-US" sz="2800" dirty="0" smtClean="0">
                <a:latin typeface="Arial" pitchFamily="34" charset="0"/>
                <a:cs typeface="Arial" pitchFamily="34" charset="0"/>
              </a:rPr>
              <a:t>Parkland Restorative Justice has enter into a partnership with Canadian Families and Corrections Network to offer five separate 8 week parenting classes for incarcerated dads at SK Pen.</a:t>
            </a:r>
          </a:p>
          <a:p>
            <a:r>
              <a:rPr lang="en-US" sz="2800" dirty="0" smtClean="0">
                <a:latin typeface="Arial" pitchFamily="34" charset="0"/>
                <a:cs typeface="Arial" pitchFamily="34" charset="0"/>
              </a:rPr>
              <a:t>A support group will be offered to those men who have completed the courses.</a:t>
            </a:r>
          </a:p>
          <a:p>
            <a:r>
              <a:rPr lang="en-US" sz="2800" dirty="0" smtClean="0">
                <a:latin typeface="Arial" pitchFamily="34" charset="0"/>
                <a:cs typeface="Arial" pitchFamily="34" charset="0"/>
              </a:rPr>
              <a:t>A bi-weekly Support Group will be held in the community for Dad’s who are on parole, probation, completing Warrant Expiry Date. </a:t>
            </a:r>
          </a:p>
          <a:p>
            <a:r>
              <a:rPr lang="en-US" sz="2800" dirty="0" smtClean="0">
                <a:latin typeface="Arial" pitchFamily="34" charset="0"/>
                <a:cs typeface="Arial" pitchFamily="34" charset="0"/>
              </a:rPr>
              <a:t>A part-time Dad Hero Coordinator is hired. </a:t>
            </a:r>
            <a:endParaRPr lang="en-US" sz="28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2000" dirty="0" smtClean="0">
                <a:latin typeface="Arial" pitchFamily="34" charset="0"/>
                <a:cs typeface="Arial" pitchFamily="34" charset="0"/>
              </a:rPr>
              <a:t>Parkland Restorative Justice new ministry : Hero Dad Project</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Arial" pitchFamily="34" charset="0"/>
                <a:cs typeface="Arial" pitchFamily="34" charset="0"/>
              </a:rPr>
              <a:t>I have a number of CFCN resources to send to the parishes, for you own understanding, and to share with families of incarnated men and women. </a:t>
            </a:r>
          </a:p>
          <a:p>
            <a:r>
              <a:rPr lang="en-US" dirty="0" smtClean="0">
                <a:latin typeface="Arial" pitchFamily="34" charset="0"/>
                <a:cs typeface="Arial" pitchFamily="34" charset="0"/>
              </a:rPr>
              <a:t>I will leave some more at the Diocesan Library with Debbie. </a:t>
            </a:r>
          </a:p>
          <a:p>
            <a:r>
              <a:rPr lang="en-US" dirty="0" smtClean="0">
                <a:latin typeface="Arial" pitchFamily="34" charset="0"/>
                <a:cs typeface="Arial" pitchFamily="34" charset="0"/>
              </a:rPr>
              <a:t>You can view such resources on the CFCN  website. </a:t>
            </a:r>
            <a:r>
              <a:rPr lang="en-US" dirty="0" smtClean="0">
                <a:latin typeface="Arial" pitchFamily="34" charset="0"/>
                <a:cs typeface="Arial" pitchFamily="34" charset="0"/>
                <a:hlinkClick r:id="rId2"/>
              </a:rPr>
              <a:t>https://www.cfcn-rcafd.org/</a:t>
            </a:r>
            <a:endParaRPr lang="en-US" dirty="0" smtClean="0">
              <a:latin typeface="Arial" pitchFamily="34" charset="0"/>
              <a:cs typeface="Arial" pitchFamily="34" charset="0"/>
            </a:endParaRPr>
          </a:p>
          <a:p>
            <a:r>
              <a:rPr lang="en-US" dirty="0" smtClean="0">
                <a:latin typeface="Arial" pitchFamily="34" charset="0"/>
                <a:cs typeface="Arial" pitchFamily="34" charset="0"/>
              </a:rPr>
              <a:t>Families of incarcerated men and women can order any such resources off the CFCN website for free. </a:t>
            </a:r>
          </a:p>
          <a:p>
            <a:endParaRPr lang="en-US" dirty="0"/>
          </a:p>
        </p:txBody>
      </p:sp>
      <p:sp>
        <p:nvSpPr>
          <p:cNvPr id="3" name="Title 2"/>
          <p:cNvSpPr>
            <a:spLocks noGrp="1"/>
          </p:cNvSpPr>
          <p:nvPr>
            <p:ph type="title"/>
          </p:nvPr>
        </p:nvSpPr>
        <p:spPr/>
        <p:txBody>
          <a:bodyPr/>
          <a:lstStyle/>
          <a:p>
            <a:r>
              <a:rPr lang="en-US" dirty="0" smtClean="0">
                <a:latin typeface="Arial" pitchFamily="34" charset="0"/>
                <a:cs typeface="Arial" pitchFamily="34" charset="0"/>
              </a:rPr>
              <a:t>CFCN Resources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algn="ctr"/>
            <a:r>
              <a:rPr lang="en-US" sz="2000" dirty="0" smtClean="0">
                <a:latin typeface="Arial" pitchFamily="34" charset="0"/>
                <a:cs typeface="Arial" pitchFamily="34" charset="0"/>
              </a:rPr>
              <a:t>How can our </a:t>
            </a:r>
            <a:br>
              <a:rPr lang="en-US" sz="2000" dirty="0" smtClean="0">
                <a:latin typeface="Arial" pitchFamily="34" charset="0"/>
                <a:cs typeface="Arial" pitchFamily="34" charset="0"/>
              </a:rPr>
            </a:br>
            <a:r>
              <a:rPr lang="en-US" sz="2000" dirty="0" smtClean="0">
                <a:latin typeface="Arial" pitchFamily="34" charset="0"/>
                <a:cs typeface="Arial" pitchFamily="34" charset="0"/>
              </a:rPr>
              <a:t>Parish Community help ?</a:t>
            </a:r>
          </a:p>
        </p:txBody>
      </p:sp>
      <p:sp>
        <p:nvSpPr>
          <p:cNvPr id="5" name="Content Placeholder 2"/>
          <p:cNvSpPr txBox="1">
            <a:spLocks/>
          </p:cNvSpPr>
          <p:nvPr/>
        </p:nvSpPr>
        <p:spPr>
          <a:xfrm>
            <a:off x="395536" y="1431925"/>
            <a:ext cx="8496944" cy="5093419"/>
          </a:xfrm>
          <a:prstGeom prst="rect">
            <a:avLst/>
          </a:prstGeom>
        </p:spPr>
        <p:txBody>
          <a:bodyPr>
            <a:noAutofit/>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5760"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2800" dirty="0" smtClean="0">
                <a:solidFill>
                  <a:srgbClr val="000000"/>
                </a:solidFill>
                <a:latin typeface="Arial" pitchFamily="34" charset="0"/>
                <a:cs typeface="Arial" pitchFamily="34" charset="0"/>
              </a:rPr>
              <a:t>Pray for people in prison, their families as well as those who serve them i.e. staff, chaplains, etc.  </a:t>
            </a:r>
          </a:p>
          <a:p>
            <a:pPr marL="365760"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2800" dirty="0" smtClean="0">
                <a:solidFill>
                  <a:srgbClr val="000000"/>
                </a:solidFill>
                <a:latin typeface="Arial" pitchFamily="34" charset="0"/>
                <a:cs typeface="Arial" pitchFamily="34" charset="0"/>
              </a:rPr>
              <a:t>Be welcoming – greeters each time to encourage them to come out of their shells</a:t>
            </a:r>
          </a:p>
          <a:p>
            <a:pPr marL="365760" indent="-256032" defTabSz="914400"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2800" dirty="0" smtClean="0">
                <a:solidFill>
                  <a:srgbClr val="000000"/>
                </a:solidFill>
                <a:latin typeface="Arial" pitchFamily="34" charset="0"/>
                <a:cs typeface="Arial" pitchFamily="34" charset="0"/>
              </a:rPr>
              <a:t>Coffee time can be intimidating – make sure newcomers aren’t alone, ask non-intrusive questions but friendly questions</a:t>
            </a:r>
          </a:p>
          <a:p>
            <a:pPr marL="365760" indent="-256032" defTabSz="914400"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2800" dirty="0" smtClean="0">
                <a:solidFill>
                  <a:srgbClr val="000000"/>
                </a:solidFill>
                <a:latin typeface="Arial" pitchFamily="34" charset="0"/>
                <a:cs typeface="Arial" pitchFamily="34" charset="0"/>
              </a:rPr>
              <a:t>Become a Chapel or PRJ Volunteer. </a:t>
            </a:r>
          </a:p>
          <a:p>
            <a:pPr marL="365760" indent="-256032" defTabSz="914400"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2800" dirty="0" smtClean="0">
                <a:solidFill>
                  <a:srgbClr val="000000"/>
                </a:solidFill>
                <a:latin typeface="Arial" pitchFamily="34" charset="0"/>
                <a:cs typeface="Arial" pitchFamily="34" charset="0"/>
              </a:rPr>
              <a:t>Invite them to conversation time (e.g. Tim Horton’s)</a:t>
            </a:r>
          </a:p>
          <a:p>
            <a:pPr marL="365760" indent="-256032" defTabSz="914400"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2800" dirty="0" smtClean="0">
                <a:latin typeface="Arial" pitchFamily="34" charset="0"/>
                <a:cs typeface="Arial" pitchFamily="34" charset="0"/>
              </a:rPr>
              <a:t>Treat all people with dignity and respect. </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968552"/>
          </a:xfrm>
        </p:spPr>
        <p:txBody>
          <a:bodyPr>
            <a:normAutofit fontScale="77500" lnSpcReduction="20000"/>
          </a:bodyPr>
          <a:lstStyle/>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(Based on 2018) 229 cities with a population over 10,000. </a:t>
            </a:r>
          </a:p>
          <a:p>
            <a:pPr>
              <a:buNone/>
            </a:pPr>
            <a:r>
              <a:rPr lang="en-US" sz="2800" dirty="0" smtClean="0">
                <a:latin typeface="Arial" pitchFamily="34" charset="0"/>
                <a:cs typeface="Arial" pitchFamily="34" charset="0"/>
              </a:rPr>
              <a:t>    the national CSI average for major Canadian cities in 2016      is </a:t>
            </a:r>
            <a:r>
              <a:rPr lang="en-US" sz="2800" b="1" dirty="0" smtClean="0">
                <a:latin typeface="Arial" pitchFamily="34" charset="0"/>
                <a:cs typeface="Arial" pitchFamily="34" charset="0"/>
              </a:rPr>
              <a:t>70.1</a:t>
            </a:r>
            <a:r>
              <a:rPr lang="en-US" sz="2800" dirty="0" smtClean="0">
                <a:latin typeface="Arial" pitchFamily="34" charset="0"/>
                <a:cs typeface="Arial" pitchFamily="34" charset="0"/>
              </a:rPr>
              <a:t>.</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#1 North Battleford for a population &gt;14,500. </a:t>
            </a:r>
            <a:r>
              <a:rPr lang="en-US" sz="2800" b="1" dirty="0" smtClean="0">
                <a:solidFill>
                  <a:srgbClr val="FF0000"/>
                </a:solidFill>
                <a:latin typeface="Arial" pitchFamily="34" charset="0"/>
                <a:cs typeface="Arial" pitchFamily="34" charset="0"/>
              </a:rPr>
              <a:t>CSI is 353. </a:t>
            </a:r>
          </a:p>
          <a:p>
            <a:r>
              <a:rPr lang="en-US" sz="2800" dirty="0" smtClean="0">
                <a:latin typeface="Arial" pitchFamily="34" charset="0"/>
                <a:cs typeface="Arial" pitchFamily="34" charset="0"/>
                <a:hlinkClick r:id="rId2"/>
              </a:rPr>
              <a:t>https://www.macleans.ca/society/north-battleford-canadas-most-dangerous-place-is-fighting-for-its-future/</a:t>
            </a: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#2 is Thompson, Manitoba. Population &gt;</a:t>
            </a:r>
            <a:r>
              <a:rPr kumimoji="0" lang="en-US" sz="2700" i="0" kern="1200" dirty="0" smtClean="0">
                <a:solidFill>
                  <a:schemeClr val="tx1"/>
                </a:solidFill>
                <a:latin typeface="+mn-lt"/>
                <a:ea typeface="+mn-ea"/>
                <a:cs typeface="+mn-cs"/>
              </a:rPr>
              <a:t>14,200. CSI is 284</a:t>
            </a: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#3 Prince Albert has &lt; 37,800 population. </a:t>
            </a:r>
            <a:r>
              <a:rPr lang="en-US" sz="2800" b="1" dirty="0" smtClean="0">
                <a:solidFill>
                  <a:srgbClr val="FF0000"/>
                </a:solidFill>
                <a:latin typeface="Arial" pitchFamily="34" charset="0"/>
                <a:cs typeface="Arial" pitchFamily="34" charset="0"/>
              </a:rPr>
              <a:t>CSI is 244</a:t>
            </a:r>
            <a:r>
              <a:rPr lang="en-US" sz="2800" dirty="0" smtClean="0">
                <a:solidFill>
                  <a:srgbClr val="FF0000"/>
                </a:solidFill>
                <a:latin typeface="Arial" pitchFamily="34" charset="0"/>
                <a:cs typeface="Arial" pitchFamily="34" charset="0"/>
              </a:rPr>
              <a:t>.</a:t>
            </a:r>
          </a:p>
          <a:p>
            <a:pPr>
              <a:buNone/>
            </a:pP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Nov. 24, 2017 PA NOW </a:t>
            </a:r>
            <a:r>
              <a:rPr lang="en-US" sz="2800" dirty="0" smtClean="0">
                <a:latin typeface="Arial" pitchFamily="34" charset="0"/>
                <a:cs typeface="Arial" pitchFamily="34" charset="0"/>
                <a:hlinkClick r:id="rId3"/>
              </a:rPr>
              <a:t>https://panow.com/article/723953/pa-labelled-canada-s-third-most-violent-city</a:t>
            </a:r>
            <a:endParaRPr lang="en-US" sz="2800" dirty="0" smtClean="0">
              <a:latin typeface="Arial" pitchFamily="34" charset="0"/>
              <a:cs typeface="Arial" pitchFamily="34" charset="0"/>
            </a:endParaRPr>
          </a:p>
          <a:p>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algn="ctr"/>
            <a:r>
              <a:rPr lang="en-US" sz="2000" dirty="0" smtClean="0">
                <a:latin typeface="Arial" pitchFamily="34" charset="0"/>
                <a:cs typeface="Arial" pitchFamily="34" charset="0"/>
              </a:rPr>
              <a:t>How can Clergy help ?</a:t>
            </a:r>
          </a:p>
        </p:txBody>
      </p:sp>
      <p:sp>
        <p:nvSpPr>
          <p:cNvPr id="5" name="Content Placeholder 2"/>
          <p:cNvSpPr txBox="1">
            <a:spLocks/>
          </p:cNvSpPr>
          <p:nvPr/>
        </p:nvSpPr>
        <p:spPr>
          <a:xfrm>
            <a:off x="827584" y="1431925"/>
            <a:ext cx="7706816" cy="4805387"/>
          </a:xfrm>
          <a:prstGeom prst="rect">
            <a:avLst/>
          </a:prstGeom>
        </p:spPr>
        <p:txBody>
          <a:bodyPr>
            <a:normAutofit lnSpcReduction="10000"/>
          </a:bodyPr>
          <a:lst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eaLnBrk="1" fontAlgn="auto" hangingPunct="1">
              <a:spcAft>
                <a:spcPts val="0"/>
              </a:spcAft>
              <a:defRPr/>
            </a:pPr>
            <a:endParaRPr lang="en-US" sz="1400" dirty="0"/>
          </a:p>
          <a:p>
            <a:pPr marL="365760"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dirty="0" smtClean="0">
                <a:solidFill>
                  <a:srgbClr val="000000"/>
                </a:solidFill>
                <a:latin typeface="Arial" pitchFamily="34" charset="0"/>
                <a:cs typeface="Arial" pitchFamily="34" charset="0"/>
              </a:rPr>
              <a:t>Connect with the RJ Coordinator, Chaplains, Parkland RJ and CFCN. </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dirty="0" smtClean="0">
                <a:solidFill>
                  <a:srgbClr val="000000"/>
                </a:solidFill>
                <a:latin typeface="Arial" pitchFamily="34" charset="0"/>
                <a:cs typeface="Arial" pitchFamily="34" charset="0"/>
              </a:rPr>
              <a:t>Inform yourself and others leaders in your parish.</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dirty="0" smtClean="0">
                <a:solidFill>
                  <a:srgbClr val="000000"/>
                </a:solidFill>
                <a:latin typeface="Arial" pitchFamily="34" charset="0"/>
                <a:cs typeface="Arial" pitchFamily="34" charset="0"/>
              </a:rPr>
              <a:t>Discuss the impacts of crime openly to prepare everyone</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dirty="0" smtClean="0">
                <a:solidFill>
                  <a:srgbClr val="000000"/>
                </a:solidFill>
                <a:latin typeface="Arial" pitchFamily="34" charset="0"/>
                <a:cs typeface="Arial" pitchFamily="34" charset="0"/>
              </a:rPr>
              <a:t>Include those incarcerated, their families + children into the Prayers of the Faithful, Homilies, etc.</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dirty="0" smtClean="0">
                <a:solidFill>
                  <a:srgbClr val="000000"/>
                </a:solidFill>
                <a:latin typeface="Arial" pitchFamily="34" charset="0"/>
                <a:cs typeface="Arial" pitchFamily="34" charset="0"/>
              </a:rPr>
              <a:t>Share the CFCN resources with families of incarnated men and women</a:t>
            </a:r>
          </a:p>
          <a:p>
            <a:pPr marL="365760" indent="-256032" fontAlgn="auto">
              <a:lnSpc>
                <a:spcPct val="90000"/>
              </a:lnSpc>
              <a:spcBef>
                <a:spcPts val="0"/>
              </a:spcBef>
              <a:spcAft>
                <a:spcPts val="600"/>
              </a:spcAft>
              <a:buClr>
                <a:schemeClr val="accent1"/>
              </a:buClr>
              <a:buSzPct val="68000"/>
              <a:buNone/>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endParaRPr lang="en-US" dirty="0" smtClean="0">
              <a:solidFill>
                <a:srgbClr val="000000"/>
              </a:solidFill>
              <a:latin typeface="Calibri" pitchFamily="32" charset="0"/>
            </a:endParaRPr>
          </a:p>
          <a:p>
            <a:pPr defTabSz="914400" eaLnBrk="1" fontAlgn="auto" hangingPunct="1">
              <a:spcAft>
                <a:spcPts val="0"/>
              </a:spcAft>
              <a:defRPr/>
            </a:pPr>
            <a:endParaRPr lang="en-US" sz="1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Create an inclusive space</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Support small group events to bring people into fellowship and build up the community. </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Hold a Restorative Justice education night by inviting Deacon Brad, Kerry Reimer or one of the Chaplains to come speak at your parish.</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Be visible and engaged in your local community</a:t>
            </a:r>
          </a:p>
          <a:p>
            <a:endParaRPr lang="en-US" dirty="0"/>
          </a:p>
        </p:txBody>
      </p:sp>
      <p:sp>
        <p:nvSpPr>
          <p:cNvPr id="3" name="Title 2"/>
          <p:cNvSpPr>
            <a:spLocks noGrp="1"/>
          </p:cNvSpPr>
          <p:nvPr>
            <p:ph type="title"/>
          </p:nvPr>
        </p:nvSpPr>
        <p:spPr/>
        <p:txBody>
          <a:bodyPr/>
          <a:lstStyle/>
          <a:p>
            <a:r>
              <a:rPr lang="en-US" dirty="0" smtClean="0"/>
              <a:t>…</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nSpc>
                <a:spcPct val="90000"/>
              </a:lnSpc>
              <a:spcBef>
                <a:spcPts val="0"/>
              </a:spcBef>
              <a:spcAft>
                <a:spcPts val="600"/>
              </a:spcAft>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Offer:</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Compassion </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US" sz="3200" dirty="0" smtClean="0">
                <a:solidFill>
                  <a:srgbClr val="000000"/>
                </a:solidFill>
                <a:latin typeface="Arial" pitchFamily="34" charset="0"/>
                <a:cs typeface="Arial" pitchFamily="34" charset="0"/>
              </a:rPr>
              <a:t>Acceptance</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3200" dirty="0" smtClean="0">
                <a:solidFill>
                  <a:srgbClr val="000000"/>
                </a:solidFill>
                <a:latin typeface="Arial" pitchFamily="34" charset="0"/>
                <a:cs typeface="Arial" pitchFamily="34" charset="0"/>
              </a:rPr>
              <a:t>Confidentiality (even to other staff) about a person’s disclosed situation</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3200" dirty="0" smtClean="0">
                <a:solidFill>
                  <a:srgbClr val="000000"/>
                </a:solidFill>
                <a:latin typeface="Arial" pitchFamily="34" charset="0"/>
                <a:cs typeface="Arial" pitchFamily="34" charset="0"/>
              </a:rPr>
              <a:t>Follow the Responsible Ministry Diocesan Protocols</a:t>
            </a:r>
          </a:p>
          <a:p>
            <a:pPr marL="765810" lvl="1" indent="-256032" fontAlgn="auto">
              <a:lnSpc>
                <a:spcPct val="90000"/>
              </a:lnSpc>
              <a:spcBef>
                <a:spcPts val="0"/>
              </a:spcBef>
              <a:spcAft>
                <a:spcPts val="600"/>
              </a:spcAft>
              <a:buClr>
                <a:schemeClr val="accent1"/>
              </a:buClr>
              <a:buSzPct val="68000"/>
              <a:buFont typeface="Wingdings 3"/>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pPr>
            <a:r>
              <a:rPr lang="en-CA" sz="3200" dirty="0" smtClean="0">
                <a:solidFill>
                  <a:srgbClr val="000000"/>
                </a:solidFill>
                <a:latin typeface="Arial" pitchFamily="34" charset="0"/>
                <a:cs typeface="Arial" pitchFamily="34" charset="0"/>
              </a:rPr>
              <a:t>Be as Wise are Serpents and Tame as Doves!</a:t>
            </a:r>
            <a:endParaRPr lang="en-US" sz="3200" dirty="0">
              <a:latin typeface="Arial" pitchFamily="34" charset="0"/>
              <a:cs typeface="Arial" pitchFamily="34" charset="0"/>
            </a:endParaRPr>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ctr">
              <a:buNone/>
            </a:pPr>
            <a:r>
              <a:rPr lang="en-CA" sz="4000" dirty="0" smtClean="0"/>
              <a:t>  </a:t>
            </a:r>
            <a:r>
              <a:rPr lang="en-US" sz="4000" b="1" dirty="0" smtClean="0">
                <a:latin typeface="Arial" pitchFamily="34" charset="0"/>
                <a:cs typeface="Arial" pitchFamily="34" charset="0"/>
              </a:rPr>
              <a:t>Restorative Justice Week</a:t>
            </a:r>
            <a:r>
              <a:rPr lang="en-US" sz="4000" dirty="0" smtClean="0">
                <a:latin typeface="Arial" pitchFamily="34" charset="0"/>
                <a:cs typeface="Arial" pitchFamily="34" charset="0"/>
              </a:rPr>
              <a:t> </a:t>
            </a:r>
            <a:r>
              <a:rPr lang="en-CA" sz="4000" b="1" dirty="0" smtClean="0"/>
              <a:t>November 21 to 28, 2021</a:t>
            </a:r>
          </a:p>
          <a:p>
            <a:pPr lvl="0" algn="ctr">
              <a:buNone/>
            </a:pPr>
            <a:endParaRPr lang="en-US" sz="4000" dirty="0" smtClean="0">
              <a:latin typeface="Arial" pitchFamily="34" charset="0"/>
              <a:cs typeface="Arial" pitchFamily="34" charset="0"/>
            </a:endParaRPr>
          </a:p>
          <a:p>
            <a:pPr lvl="0" algn="ctr">
              <a:buNone/>
            </a:pPr>
            <a:r>
              <a:rPr lang="en-CA" sz="4000" dirty="0" smtClean="0"/>
              <a:t>For more info visit the Church Council on Justice and Corrections website: </a:t>
            </a:r>
            <a:r>
              <a:rPr lang="en-CA" sz="3600" dirty="0" smtClean="0">
                <a:hlinkClick r:id="rId2"/>
              </a:rPr>
              <a:t>home – CCJC</a:t>
            </a:r>
            <a:r>
              <a:rPr lang="en-CA" sz="3600" dirty="0" smtClean="0"/>
              <a:t> </a:t>
            </a:r>
            <a:endParaRPr lang="en-US" sz="4000" dirty="0" smtClean="0">
              <a:latin typeface="Arial" pitchFamily="34" charset="0"/>
              <a:cs typeface="Arial" pitchFamily="34" charset="0"/>
            </a:endParaRPr>
          </a:p>
          <a:p>
            <a:pPr lvl="0">
              <a:buNone/>
            </a:pPr>
            <a:r>
              <a:rPr lang="en-US" sz="4000" dirty="0" smtClean="0">
                <a:latin typeface="Arial" pitchFamily="34" charset="0"/>
                <a:cs typeface="Arial" pitchFamily="34" charset="0"/>
              </a:rPr>
              <a:t>and the Correctional Services of Canada website: </a:t>
            </a:r>
            <a:r>
              <a:rPr lang="en-US" sz="4000" dirty="0" smtClean="0">
                <a:latin typeface="Arial" pitchFamily="34" charset="0"/>
                <a:cs typeface="Arial" pitchFamily="34" charset="0"/>
                <a:hlinkClick r:id="rId3"/>
              </a:rPr>
              <a:t>https://www.csc-scc.gc.ca/restorative-justice/003005-2000-eng.shtml</a:t>
            </a:r>
            <a:endParaRPr lang="en-US" sz="4000" dirty="0" smtClean="0">
              <a:latin typeface="Arial" pitchFamily="34" charset="0"/>
              <a:cs typeface="Arial" pitchFamily="34" charset="0"/>
            </a:endParaRPr>
          </a:p>
          <a:p>
            <a:pPr lvl="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More Ideas on How to Engage Your Parish and/or Local Community</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090459"/>
          </a:xfrm>
        </p:spPr>
        <p:txBody>
          <a:bodyPr>
            <a:normAutofit fontScale="62500" lnSpcReduction="20000"/>
          </a:bodyPr>
          <a:lstStyle/>
          <a:p>
            <a:r>
              <a:rPr lang="en-CA" sz="5000" dirty="0" smtClean="0">
                <a:latin typeface="Arial" pitchFamily="34" charset="0"/>
                <a:cs typeface="Arial" pitchFamily="34" charset="0"/>
              </a:rPr>
              <a:t>When a crime happens in our community, whether is a break and enter, a theft, drunk driving offense, domestic abuse and or assault or even a murder. </a:t>
            </a:r>
            <a:endParaRPr lang="en-US" sz="5000" dirty="0" smtClean="0">
              <a:latin typeface="Arial" pitchFamily="34" charset="0"/>
              <a:cs typeface="Arial" pitchFamily="34" charset="0"/>
            </a:endParaRPr>
          </a:p>
          <a:p>
            <a:endParaRPr lang="en-US" sz="5000" dirty="0" smtClean="0">
              <a:latin typeface="Arial" pitchFamily="34" charset="0"/>
              <a:cs typeface="Arial" pitchFamily="34" charset="0"/>
            </a:endParaRPr>
          </a:p>
          <a:p>
            <a:r>
              <a:rPr lang="en-CA" sz="5000" dirty="0" smtClean="0">
                <a:latin typeface="Arial" pitchFamily="34" charset="0"/>
                <a:cs typeface="Arial" pitchFamily="34" charset="0"/>
              </a:rPr>
              <a:t>How will we as a faith community of intentional disciples of Jesus Christ, respond to provide pastoral care and support to the victims of the offense as well as the one who has caused the harm? </a:t>
            </a:r>
            <a:endParaRPr lang="en-US" sz="5000" dirty="0" smtClean="0">
              <a:latin typeface="Arial" pitchFamily="34" charset="0"/>
              <a:cs typeface="Arial" pitchFamily="34" charset="0"/>
            </a:endParaRPr>
          </a:p>
          <a:p>
            <a:endParaRPr lang="en-US" sz="5000"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457200" y="274638"/>
            <a:ext cx="8229600" cy="1426170"/>
          </a:xfrm>
        </p:spPr>
        <p:txBody>
          <a:bodyPr>
            <a:normAutofit fontScale="90000"/>
          </a:bodyPr>
          <a:lstStyle/>
          <a:p>
            <a:r>
              <a:rPr lang="en-CA" sz="2700" dirty="0" smtClean="0">
                <a:latin typeface="Arial" pitchFamily="34" charset="0"/>
                <a:cs typeface="Arial" pitchFamily="34" charset="0"/>
              </a:rPr>
              <a:t>The core of Restorative Justice Ministry and Practices from a Catholic perspective is the all about God’s mercy, forgiveness and reconciliation through His Son, Jesus Christ, the Prisoner.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800" dirty="0" smtClean="0">
                <a:latin typeface="Arial" pitchFamily="34" charset="0"/>
                <a:cs typeface="Arial" pitchFamily="34" charset="0"/>
              </a:rPr>
              <a:t>How will we reach out to care for the families of the victims who are emotionally forever linked to the offender. </a:t>
            </a: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r>
              <a:rPr lang="en-CA" sz="2800" dirty="0" smtClean="0">
                <a:latin typeface="Arial" pitchFamily="34" charset="0"/>
                <a:cs typeface="Arial" pitchFamily="34" charset="0"/>
              </a:rPr>
              <a:t>How will we care for the families of the offender, who all too often are facing social isolation and rejection from their friends, neighbors and local community because something a loved one has done. They too are doing time.</a:t>
            </a: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400" dirty="0" smtClean="0">
                <a:latin typeface="Arial" pitchFamily="34" charset="0"/>
                <a:cs typeface="Arial" pitchFamily="34" charset="0"/>
              </a:rPr>
              <a:t>When the individual has "paid their debt to society" will we welcome them back into our community? </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pPr fontAlgn="base"/>
            <a:r>
              <a:rPr lang="en-US" sz="2400" dirty="0" smtClean="0">
                <a:latin typeface="Arial" pitchFamily="34" charset="0"/>
                <a:cs typeface="Arial" pitchFamily="34" charset="0"/>
              </a:rPr>
              <a:t>How can we foster restorative practices in your parish, local community, homes and personal life? </a:t>
            </a:r>
          </a:p>
          <a:p>
            <a:pPr fontAlgn="base"/>
            <a:endParaRPr lang="en-US" sz="2400" dirty="0" smtClean="0">
              <a:latin typeface="Arial" pitchFamily="34" charset="0"/>
              <a:cs typeface="Arial" pitchFamily="34" charset="0"/>
            </a:endParaRPr>
          </a:p>
          <a:p>
            <a:pPr fontAlgn="base"/>
            <a:r>
              <a:rPr lang="en-US" sz="2400" dirty="0" smtClean="0">
                <a:latin typeface="Arial" pitchFamily="34" charset="0"/>
                <a:cs typeface="Arial" pitchFamily="34" charset="0"/>
              </a:rPr>
              <a:t>How will we embrace our calling to be an intentional community of disciples by embracing Restorative Justice practices as a ministry of reconciliation, mercy and forgiveness? </a:t>
            </a:r>
          </a:p>
          <a:p>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400600"/>
          </a:xfrm>
        </p:spPr>
        <p:txBody>
          <a:bodyPr>
            <a:normAutofit fontScale="77500" lnSpcReduction="20000"/>
          </a:bodyPr>
          <a:lstStyle/>
          <a:p>
            <a:pPr algn="ctr">
              <a:buNone/>
            </a:pPr>
            <a:r>
              <a:rPr lang="en-US" sz="2800" dirty="0" smtClean="0">
                <a:latin typeface="Arial" pitchFamily="34" charset="0"/>
                <a:cs typeface="Arial" pitchFamily="34" charset="0"/>
              </a:rPr>
              <a:t>Deacon Brad Taylor - Restorative Justice Coordinator. </a:t>
            </a:r>
          </a:p>
          <a:p>
            <a:pPr algn="ctr">
              <a:buNone/>
            </a:pPr>
            <a:r>
              <a:rPr lang="en-US" sz="2800" dirty="0" smtClean="0">
                <a:latin typeface="Arial" pitchFamily="34" charset="0"/>
                <a:cs typeface="Arial" pitchFamily="34" charset="0"/>
              </a:rPr>
              <a:t>306-960-3112 (cell)</a:t>
            </a:r>
          </a:p>
          <a:p>
            <a:pPr algn="ctr">
              <a:buNone/>
            </a:pPr>
            <a:r>
              <a:rPr lang="en-US" sz="2800" dirty="0" smtClean="0">
                <a:latin typeface="Arial" pitchFamily="34" charset="0"/>
                <a:cs typeface="Arial" pitchFamily="34" charset="0"/>
                <a:hlinkClick r:id="rId2"/>
              </a:rPr>
              <a:t>restorativejustice@padiocese.com</a:t>
            </a:r>
            <a:endParaRPr lang="en-US" sz="2800" dirty="0" smtClean="0">
              <a:latin typeface="Arial" pitchFamily="34" charset="0"/>
              <a:cs typeface="Arial" pitchFamily="34" charset="0"/>
            </a:endParaRPr>
          </a:p>
          <a:p>
            <a:pPr algn="ctr">
              <a:buNone/>
            </a:pPr>
            <a:r>
              <a:rPr lang="en-US" sz="2800" dirty="0" smtClean="0">
                <a:latin typeface="Arial" pitchFamily="34" charset="0"/>
                <a:cs typeface="Arial" pitchFamily="34" charset="0"/>
              </a:rPr>
              <a:t>SKPEN Chapel Office: 306-765-8178</a:t>
            </a:r>
          </a:p>
          <a:p>
            <a:pPr algn="ctr">
              <a:buNone/>
            </a:pPr>
            <a:r>
              <a:rPr lang="en-US" sz="2800" dirty="0" smtClean="0">
                <a:solidFill>
                  <a:schemeClr val="accent1"/>
                </a:solidFill>
                <a:latin typeface="Arial" pitchFamily="34" charset="0"/>
                <a:cs typeface="Arial" pitchFamily="34" charset="0"/>
                <a:hlinkClick r:id="rId3"/>
              </a:rPr>
              <a:t>Email: Brad.Taylor@csc-scc.gc.ca</a:t>
            </a:r>
            <a:endParaRPr lang="en-US" sz="2800" dirty="0" smtClean="0">
              <a:solidFill>
                <a:schemeClr val="accent1"/>
              </a:solidFill>
              <a:latin typeface="Arial" pitchFamily="34" charset="0"/>
              <a:cs typeface="Arial" pitchFamily="34" charset="0"/>
            </a:endParaRPr>
          </a:p>
          <a:p>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Parkland Restorative Justice Director: Kerry </a:t>
            </a:r>
            <a:r>
              <a:rPr lang="en-US" sz="2800" dirty="0" err="1" smtClean="0">
                <a:latin typeface="Arial" pitchFamily="34" charset="0"/>
                <a:cs typeface="Arial" pitchFamily="34" charset="0"/>
              </a:rPr>
              <a:t>Riemer</a:t>
            </a:r>
            <a:r>
              <a:rPr lang="en-US" sz="2800" dirty="0" smtClean="0">
                <a:latin typeface="Arial" pitchFamily="34" charset="0"/>
                <a:cs typeface="Arial" pitchFamily="34" charset="0"/>
              </a:rPr>
              <a:t>  </a:t>
            </a:r>
          </a:p>
          <a:p>
            <a:pPr>
              <a:buNone/>
            </a:pPr>
            <a:r>
              <a:rPr lang="en-US" sz="2800" dirty="0" smtClean="0">
                <a:latin typeface="Arial" pitchFamily="34" charset="0"/>
                <a:cs typeface="Arial" pitchFamily="34" charset="0"/>
              </a:rPr>
              <a:t>Phone: (306) 763-6224 </a:t>
            </a:r>
          </a:p>
          <a:p>
            <a:pPr>
              <a:buNone/>
            </a:pPr>
            <a:r>
              <a:rPr lang="en-US" sz="2800" dirty="0" smtClean="0">
                <a:latin typeface="Arial" pitchFamily="34" charset="0"/>
                <a:cs typeface="Arial" pitchFamily="34" charset="0"/>
              </a:rPr>
              <a:t>Email:  </a:t>
            </a:r>
            <a:r>
              <a:rPr lang="en-CA" sz="2400" dirty="0" smtClean="0">
                <a:hlinkClick r:id="rId4"/>
              </a:rPr>
              <a:t>director@parklandrj.com</a:t>
            </a:r>
            <a:endParaRPr lang="en-CA" sz="2400" dirty="0" smtClean="0"/>
          </a:p>
          <a:p>
            <a:pPr>
              <a:buNone/>
            </a:pPr>
            <a:r>
              <a:rPr lang="en-US" sz="2800" dirty="0" smtClean="0">
                <a:latin typeface="Arial" pitchFamily="34" charset="0"/>
                <a:cs typeface="Arial" pitchFamily="34" charset="0"/>
              </a:rPr>
              <a:t>Website: </a:t>
            </a:r>
            <a:r>
              <a:rPr lang="en-US" sz="2800" dirty="0" smtClean="0">
                <a:latin typeface="Arial" pitchFamily="34" charset="0"/>
                <a:cs typeface="Arial" pitchFamily="34" charset="0"/>
                <a:hlinkClick r:id="rId5"/>
              </a:rPr>
              <a:t>http://www.parklandrestorativejustice.com/</a:t>
            </a:r>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Canadian Families and Corrections Network (CFCN)</a:t>
            </a:r>
          </a:p>
          <a:p>
            <a:pPr>
              <a:buNone/>
            </a:pPr>
            <a:r>
              <a:rPr lang="nl-NL" sz="2800" dirty="0" smtClean="0">
                <a:latin typeface="Arial" pitchFamily="34" charset="0"/>
                <a:cs typeface="Arial" pitchFamily="34" charset="0"/>
              </a:rPr>
              <a:t>Box 35040, Kingston, Ontario K7L 5S5</a:t>
            </a:r>
            <a:br>
              <a:rPr lang="nl-NL" sz="2800" dirty="0" smtClean="0">
                <a:latin typeface="Arial" pitchFamily="34" charset="0"/>
                <a:cs typeface="Arial" pitchFamily="34" charset="0"/>
              </a:rPr>
            </a:br>
            <a:r>
              <a:rPr lang="nl-NL" sz="2800" dirty="0" smtClean="0">
                <a:latin typeface="Arial" pitchFamily="34" charset="0"/>
                <a:cs typeface="Arial" pitchFamily="34" charset="0"/>
              </a:rPr>
              <a:t>(toll free number) 1-888-371-2326   </a:t>
            </a:r>
          </a:p>
          <a:p>
            <a:pPr>
              <a:buNone/>
            </a:pPr>
            <a:endParaRPr lang="nl-NL" sz="2800" dirty="0" smtClean="0">
              <a:latin typeface="Arial" pitchFamily="34" charset="0"/>
              <a:cs typeface="Arial" pitchFamily="34" charset="0"/>
            </a:endParaRPr>
          </a:p>
          <a:p>
            <a:pPr>
              <a:buNone/>
            </a:pPr>
            <a:r>
              <a:rPr lang="nl-NL" sz="2800" dirty="0" smtClean="0">
                <a:latin typeface="Arial" pitchFamily="34" charset="0"/>
                <a:cs typeface="Arial" pitchFamily="34" charset="0"/>
              </a:rPr>
              <a:t>See Diocesean Website for contacts info for Fr. Tuan, Deacon Lynn, Deacon Greg and Deacon Dan. </a:t>
            </a:r>
          </a:p>
          <a:p>
            <a:pPr>
              <a:buNone/>
            </a:pPr>
            <a:endParaRPr lang="en-US" sz="2000" dirty="0" smtClean="0"/>
          </a:p>
          <a:p>
            <a:pPr>
              <a:buNone/>
            </a:pPr>
            <a:endParaRPr lang="en-US" sz="2000" dirty="0" smtClean="0"/>
          </a:p>
          <a:p>
            <a:endParaRPr lang="en-US" sz="2800"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Contacts:</a:t>
            </a:r>
            <a:br>
              <a:rPr lang="en-US" dirty="0" smtClean="0"/>
            </a:b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fontAlgn="base"/>
            <a:r>
              <a:rPr lang="en-US" sz="8000" dirty="0" smtClean="0"/>
              <a:t>Some people may consider crime to be essentially a socio-political issue, with faith having little role to play in understanding it or devising a response to it. In this short piece, the Church Council on Justice and Corrections states fundamental reasons why crime is truly a faith issue.</a:t>
            </a:r>
          </a:p>
          <a:p>
            <a:pPr fontAlgn="base"/>
            <a:endParaRPr lang="en-US" sz="8000" dirty="0" smtClean="0"/>
          </a:p>
          <a:p>
            <a:pPr fontAlgn="base"/>
            <a:r>
              <a:rPr lang="en-US" sz="8000" dirty="0" smtClean="0"/>
              <a:t>When a crime is committed, we learn that community is broken, and there is pain…For those doing or experiencing harm, there is a sense of separation, of being disconnected from the rest of community. We will need a restorative, healing justice. </a:t>
            </a:r>
          </a:p>
          <a:p>
            <a:pPr fontAlgn="base"/>
            <a:endParaRPr lang="en-US" sz="8000" dirty="0" smtClean="0"/>
          </a:p>
          <a:p>
            <a:pPr fontAlgn="base"/>
            <a:r>
              <a:rPr lang="en-US" sz="8000" dirty="0" smtClean="0"/>
              <a:t>Crime wounds people. These wounds, and people’s dignity, matter to God, and God’s people. Crime creates a need for many to bring their hurt, hatred, rage and fears before God. Liturgy and sacred rituals can help people do that.</a:t>
            </a:r>
          </a:p>
          <a:p>
            <a:pPr fontAlgn="base"/>
            <a:endParaRPr lang="en-US" sz="8000" dirty="0" smtClean="0"/>
          </a:p>
          <a:p>
            <a:pPr fontAlgn="base"/>
            <a:endParaRPr lang="en-US" sz="8000" dirty="0" smtClean="0"/>
          </a:p>
          <a:p>
            <a:pPr fontAlgn="base"/>
            <a:endParaRPr lang="en-US" sz="8000" dirty="0" smtClean="0"/>
          </a:p>
          <a:p>
            <a:pPr fontAlgn="base"/>
            <a:r>
              <a:rPr lang="en-US" i="1" dirty="0" smtClean="0"/>
              <a:t>on restorative justice.</a:t>
            </a:r>
            <a:endParaRPr lang="en-US" dirty="0" smtClean="0"/>
          </a:p>
          <a:p>
            <a:endParaRPr lang="en-CA" dirty="0"/>
          </a:p>
        </p:txBody>
      </p:sp>
      <p:sp>
        <p:nvSpPr>
          <p:cNvPr id="3" name="Title 2"/>
          <p:cNvSpPr>
            <a:spLocks noGrp="1"/>
          </p:cNvSpPr>
          <p:nvPr>
            <p:ph type="title"/>
          </p:nvPr>
        </p:nvSpPr>
        <p:spPr>
          <a:xfrm>
            <a:off x="467544" y="260648"/>
            <a:ext cx="8229600" cy="1143000"/>
          </a:xfrm>
        </p:spPr>
        <p:txBody>
          <a:bodyPr>
            <a:noAutofit/>
          </a:bodyPr>
          <a:lstStyle/>
          <a:p>
            <a:r>
              <a:rPr lang="en-CA" sz="2800" dirty="0" smtClean="0"/>
              <a:t>Take Home Reflection:                                          Is Crime a Faith Issue?                                                      </a:t>
            </a:r>
            <a:endParaRPr lang="en-CA"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fontAlgn="base"/>
            <a:r>
              <a:rPr lang="en-US" sz="2000" dirty="0" smtClean="0"/>
              <a:t>Crime, and fear of crime, mean people get disconnected and live less than full lives. But the glory of God is man and woman fully alive!</a:t>
            </a:r>
          </a:p>
          <a:p>
            <a:pPr fontAlgn="base"/>
            <a:endParaRPr lang="en-US" sz="2000" dirty="0" smtClean="0"/>
          </a:p>
          <a:p>
            <a:pPr fontAlgn="base"/>
            <a:r>
              <a:rPr lang="en-US" sz="2000" dirty="0" smtClean="0"/>
              <a:t>Crime violates God’s sense of stewardship, our call to take care of all creation, including people.</a:t>
            </a:r>
          </a:p>
          <a:p>
            <a:pPr fontAlgn="base"/>
            <a:endParaRPr lang="en-US" sz="2000" dirty="0" smtClean="0"/>
          </a:p>
          <a:p>
            <a:pPr fontAlgn="base"/>
            <a:r>
              <a:rPr lang="en-US" sz="2000" dirty="0" smtClean="0"/>
              <a:t>Crime is about loss of peace and the need for peace-making, breaking the culture and cycle of violence.</a:t>
            </a:r>
          </a:p>
          <a:p>
            <a:pPr fontAlgn="base"/>
            <a:endParaRPr lang="en-US" sz="2000" dirty="0" smtClean="0"/>
          </a:p>
          <a:p>
            <a:pPr fontAlgn="base"/>
            <a:r>
              <a:rPr lang="en-US" sz="2000" dirty="0" smtClean="0"/>
              <a:t>Crime shouts out for social justice: making things right and equal (e.g. questioning the human and dollar resources devoted to the prison industry rather than human services; the disproportionate number of minorities in prison).</a:t>
            </a:r>
          </a:p>
          <a:p>
            <a:pPr fontAlgn="base"/>
            <a:endParaRPr lang="en-US" sz="2000" dirty="0" smtClean="0"/>
          </a:p>
        </p:txBody>
      </p:sp>
      <p:sp>
        <p:nvSpPr>
          <p:cNvPr id="3" name="Title 2"/>
          <p:cNvSpPr>
            <a:spLocks noGrp="1"/>
          </p:cNvSpPr>
          <p:nvPr>
            <p:ph type="title"/>
          </p:nvPr>
        </p:nvSpPr>
        <p:spPr/>
        <p:txBody>
          <a:bodyPr/>
          <a:lstStyle/>
          <a:p>
            <a:r>
              <a:rPr lang="en-CA" sz="4400" dirty="0" smtClean="0"/>
              <a:t>Is Crime a Faith Issue? Con’t</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666523"/>
          </a:xfrm>
        </p:spPr>
        <p:txBody>
          <a:bodyPr>
            <a:normAutofit fontScale="70000" lnSpcReduction="20000"/>
          </a:bodyPr>
          <a:lstStyle/>
          <a:p>
            <a:pPr>
              <a:buNone/>
            </a:pPr>
            <a:endParaRPr lang="en-US" sz="4800" dirty="0" smtClean="0">
              <a:hlinkClick r:id="rId2"/>
            </a:endParaRPr>
          </a:p>
          <a:p>
            <a:r>
              <a:rPr lang="en-US" sz="4800" dirty="0" smtClean="0">
                <a:latin typeface="Arial" pitchFamily="34" charset="0"/>
                <a:cs typeface="Arial" pitchFamily="34" charset="0"/>
              </a:rPr>
              <a:t>North Battleford, Sask., which has the worst crime record among Canada’s cities and municipal police districts that Maclean’s looked at this year in two of the three major crime categories: violent, non-violent and overall. </a:t>
            </a:r>
          </a:p>
          <a:p>
            <a:pPr>
              <a:buNone/>
            </a:pPr>
            <a:endParaRPr lang="en-US" sz="4800" dirty="0" smtClean="0">
              <a:latin typeface="Arial" pitchFamily="34" charset="0"/>
              <a:cs typeface="Arial" pitchFamily="34" charset="0"/>
            </a:endParaRPr>
          </a:p>
          <a:p>
            <a:r>
              <a:rPr lang="en-US" sz="4800" dirty="0" smtClean="0">
                <a:latin typeface="Arial" pitchFamily="34" charset="0"/>
                <a:cs typeface="Arial" pitchFamily="34" charset="0"/>
              </a:rPr>
              <a:t>(North Battleford was second behind Thomson, Man., for violent crime).</a:t>
            </a:r>
          </a:p>
          <a:p>
            <a:endParaRPr lang="en-US" sz="4800" dirty="0" smtClean="0"/>
          </a:p>
          <a:p>
            <a:endParaRPr lang="en-US" sz="4800" dirty="0" smtClean="0"/>
          </a:p>
        </p:txBody>
      </p:sp>
      <p:sp>
        <p:nvSpPr>
          <p:cNvPr id="3" name="Title 2"/>
          <p:cNvSpPr>
            <a:spLocks noGrp="1"/>
          </p:cNvSpPr>
          <p:nvPr>
            <p:ph type="title"/>
          </p:nvPr>
        </p:nvSpPr>
        <p:spPr/>
        <p:txBody>
          <a:bodyPr>
            <a:normAutofit/>
          </a:bodyPr>
          <a:lstStyle/>
          <a:p>
            <a:r>
              <a:rPr lang="en-US" sz="3200" dirty="0" smtClean="0"/>
              <a:t>We have the #1(2018) and #3 (2018) cities con’t (by 2020 we have #2 and #4)</a:t>
            </a:r>
            <a:endParaRPr lang="en-US" sz="32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fontAlgn="base"/>
            <a:r>
              <a:rPr lang="en-US" sz="2800" dirty="0" smtClean="0"/>
              <a:t>Crime calls those who have done harm to make radical life changes, still knowing that God’s love for them is unconditional.</a:t>
            </a:r>
          </a:p>
          <a:p>
            <a:pPr fontAlgn="base"/>
            <a:r>
              <a:rPr lang="en-US" sz="2800" dirty="0" smtClean="0"/>
              <a:t>Crime calls out for responses that help build healthy communities. Religious and faith groups have a role to play in teaching and affirming ethical standards that help to do this.</a:t>
            </a:r>
          </a:p>
          <a:p>
            <a:pPr fontAlgn="base"/>
            <a:r>
              <a:rPr lang="en-US" sz="2800" i="1" dirty="0" smtClean="0"/>
              <a:t>This is an excerpt from </a:t>
            </a:r>
            <a:r>
              <a:rPr lang="en-US" sz="2800" b="1" i="1" dirty="0" smtClean="0"/>
              <a:t>Justice for the Soul</a:t>
            </a:r>
            <a:r>
              <a:rPr lang="en-US" sz="2800" i="1" dirty="0" smtClean="0"/>
              <a:t>, Church Council’s reflection sheet </a:t>
            </a:r>
            <a:r>
              <a:rPr lang="en-US" sz="2800" dirty="0" smtClean="0">
                <a:hlinkClick r:id="rId2"/>
              </a:rPr>
              <a:t>Is Crime a Faith Issue? - CCJC</a:t>
            </a:r>
            <a:endParaRPr lang="en-CA" sz="2800" dirty="0" smtClean="0"/>
          </a:p>
          <a:p>
            <a:endParaRPr lang="en-CA" dirty="0"/>
          </a:p>
        </p:txBody>
      </p:sp>
      <p:sp>
        <p:nvSpPr>
          <p:cNvPr id="3" name="Title 2"/>
          <p:cNvSpPr>
            <a:spLocks noGrp="1"/>
          </p:cNvSpPr>
          <p:nvPr>
            <p:ph type="title"/>
          </p:nvPr>
        </p:nvSpPr>
        <p:spPr/>
        <p:txBody>
          <a:bodyPr/>
          <a:lstStyle/>
          <a:p>
            <a:r>
              <a:rPr lang="en-CA" sz="4400" dirty="0" smtClean="0"/>
              <a:t>Is Crime a Faith Issue?</a:t>
            </a:r>
            <a:endParaRPr lang="en-C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CA" dirty="0" smtClean="0"/>
              <a:t>I have been engage in RJM since 1995 as a Chapel volunteer/musician at the Saskatoon Provincial Men’s Correctional Center with the then chaplain Fr. Andre Poilievre at his Saturday Morning RC Mass. </a:t>
            </a:r>
          </a:p>
          <a:p>
            <a:r>
              <a:rPr lang="en-CA" dirty="0" smtClean="0"/>
              <a:t>I was the Saskatoon Community Chaplain from 1999-2002. </a:t>
            </a:r>
          </a:p>
          <a:p>
            <a:r>
              <a:rPr lang="en-CA" dirty="0" smtClean="0"/>
              <a:t>I have served as a Chaplain at SK Pen from 2006-2011 and from 2013 to present. </a:t>
            </a:r>
          </a:p>
          <a:p>
            <a:r>
              <a:rPr lang="en-CA" dirty="0" smtClean="0"/>
              <a:t>I became the RJ Coordinator for the Diocese August 2017.</a:t>
            </a:r>
          </a:p>
          <a:p>
            <a:r>
              <a:rPr lang="en-CA" dirty="0" smtClean="0"/>
              <a:t>Diocesan Representative on the Parkland Restorative Justice board of Directors since 2016. PRJ runs P2P, COSA, and Dad Hero – an incarcerated men’s parenting program. I now serve as the PRJ Chairperson of the its Board of Directors.  </a:t>
            </a:r>
          </a:p>
          <a:p>
            <a:r>
              <a:rPr lang="en-CA" dirty="0" smtClean="0"/>
              <a:t>My Masters of Theological Studies capstone research paper is entitled, “</a:t>
            </a:r>
            <a:r>
              <a:rPr lang="en-CA" b="1" dirty="0" smtClean="0"/>
              <a:t>HANS URS VON BALTHASAR'S THEOLOGY OF HOLY SATURDAY IS CENTRAL TO THE MISSION AND MINISTRY OF THIS CATHOLIC PRISON CHAPLAIN”.</a:t>
            </a:r>
            <a:endParaRPr lang="en-CA" dirty="0" smtClean="0"/>
          </a:p>
          <a:p>
            <a:endParaRPr lang="en-CA" dirty="0"/>
          </a:p>
        </p:txBody>
      </p:sp>
      <p:sp>
        <p:nvSpPr>
          <p:cNvPr id="3" name="Title 2"/>
          <p:cNvSpPr>
            <a:spLocks noGrp="1"/>
          </p:cNvSpPr>
          <p:nvPr>
            <p:ph type="title"/>
          </p:nvPr>
        </p:nvSpPr>
        <p:spPr/>
        <p:txBody>
          <a:bodyPr/>
          <a:lstStyle/>
          <a:p>
            <a:r>
              <a:rPr lang="en-CA" dirty="0" smtClean="0"/>
              <a:t>My RJM Background</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dirty="0" smtClean="0">
              <a:hlinkClick r:id="rId2"/>
            </a:endParaRPr>
          </a:p>
          <a:p>
            <a:pPr algn="ctr">
              <a:buNone/>
            </a:pPr>
            <a:r>
              <a:rPr lang="en-US" sz="3600" dirty="0" smtClean="0">
                <a:latin typeface="Arial" pitchFamily="34" charset="0"/>
                <a:cs typeface="Arial" pitchFamily="34" charset="0"/>
              </a:rPr>
              <a:t>Amongst other Saskatchewan centers, </a:t>
            </a:r>
          </a:p>
          <a:p>
            <a:pPr algn="ctr">
              <a:buNone/>
            </a:pPr>
            <a:r>
              <a:rPr lang="en-US" sz="3600" dirty="0" smtClean="0">
                <a:latin typeface="Arial" pitchFamily="34" charset="0"/>
                <a:cs typeface="Arial" pitchFamily="34" charset="0"/>
              </a:rPr>
              <a:t>   Prince Albert’s overall crime severity index was </a:t>
            </a:r>
          </a:p>
          <a:p>
            <a:pPr algn="ctr">
              <a:buNone/>
            </a:pPr>
            <a:r>
              <a:rPr lang="en-US" sz="3600" dirty="0" smtClean="0">
                <a:latin typeface="Arial" pitchFamily="34" charset="0"/>
                <a:cs typeface="Arial" pitchFamily="34" charset="0"/>
                <a:hlinkClick r:id="rId3"/>
              </a:rPr>
              <a:t>higher than both Saskatoon and Regina</a:t>
            </a:r>
            <a:r>
              <a:rPr lang="en-US" sz="3600" dirty="0" smtClean="0">
                <a:latin typeface="Arial" pitchFamily="34" charset="0"/>
                <a:cs typeface="Arial" pitchFamily="34" charset="0"/>
              </a:rPr>
              <a:t>, </a:t>
            </a:r>
          </a:p>
          <a:p>
            <a:pPr algn="ctr">
              <a:buNone/>
            </a:pPr>
            <a:r>
              <a:rPr lang="en-US" sz="3600" dirty="0" smtClean="0">
                <a:latin typeface="Arial" pitchFamily="34" charset="0"/>
                <a:cs typeface="Arial" pitchFamily="34" charset="0"/>
              </a:rPr>
              <a:t>beaten only by North Battleford.</a:t>
            </a:r>
          </a:p>
          <a:p>
            <a:endParaRPr lang="en-US" dirty="0"/>
          </a:p>
        </p:txBody>
      </p:sp>
      <p:sp>
        <p:nvSpPr>
          <p:cNvPr id="3" name="Title 2"/>
          <p:cNvSpPr>
            <a:spLocks noGrp="1"/>
          </p:cNvSpPr>
          <p:nvPr>
            <p:ph type="title"/>
          </p:nvPr>
        </p:nvSpPr>
        <p:spPr/>
        <p:txBody>
          <a:bodyPr>
            <a:normAutofit fontScale="90000"/>
          </a:bodyPr>
          <a:lstStyle/>
          <a:p>
            <a:r>
              <a:rPr lang="en-US" sz="4400" dirty="0" smtClean="0"/>
              <a:t>We have 2 of the top 5 crime cities in Canada con’t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sz="2800" dirty="0" smtClean="0">
                <a:latin typeface="Arial" pitchFamily="34" charset="0"/>
                <a:cs typeface="Arial" pitchFamily="34" charset="0"/>
              </a:rPr>
              <a:t>When broken into its constituent parts, Prince Albert ranked third across Canada in overall violent crime and youth crime, and fourth in firearms related offences.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The city’s highest rankings were second places in both robberies and break and enters, trailing Winnipeg and North Battleford, respectively.</a:t>
            </a:r>
          </a:p>
          <a:p>
            <a:endParaRPr lang="en-US" dirty="0"/>
          </a:p>
        </p:txBody>
      </p:sp>
      <p:sp>
        <p:nvSpPr>
          <p:cNvPr id="3" name="Title 2"/>
          <p:cNvSpPr>
            <a:spLocks noGrp="1"/>
          </p:cNvSpPr>
          <p:nvPr>
            <p:ph type="title"/>
          </p:nvPr>
        </p:nvSpPr>
        <p:spPr/>
        <p:txBody>
          <a:bodyPr>
            <a:normAutofit fontScale="90000"/>
          </a:bodyPr>
          <a:lstStyle/>
          <a:p>
            <a:r>
              <a:rPr lang="en-US" sz="4400" dirty="0" smtClean="0"/>
              <a:t>We have 2 of the top 5 cities con’t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1513</TotalTime>
  <Words>4312</Words>
  <Application>Microsoft Office PowerPoint</Application>
  <PresentationFormat>On-screen Show (4:3)</PresentationFormat>
  <Paragraphs>460</Paragraphs>
  <Slides>71</Slides>
  <Notes>21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Concourse</vt:lpstr>
      <vt:lpstr>Prince Albert Diocese Restorative Justice Ministry</vt:lpstr>
      <vt:lpstr>What would be your pastoral response  with someone who shares with you that …?</vt:lpstr>
      <vt:lpstr>The #1 Goal of this RJ presentation</vt:lpstr>
      <vt:lpstr>The Impact of Crime Effects Us All!</vt:lpstr>
      <vt:lpstr>Two of the top five most dangerous cities to live in Canada are within our Dioceses. </vt:lpstr>
      <vt:lpstr>Con’t</vt:lpstr>
      <vt:lpstr>We have the #1(2018) and #3 (2018) cities con’t (by 2020 we have #2 and #4)</vt:lpstr>
      <vt:lpstr>We have 2 of the top 5 crime cities in Canada con’t  </vt:lpstr>
      <vt:lpstr>We have 2 of the top 5 cities con’t </vt:lpstr>
      <vt:lpstr>Con’t</vt:lpstr>
      <vt:lpstr>con’t </vt:lpstr>
      <vt:lpstr>Con’t</vt:lpstr>
      <vt:lpstr>Criminal Justice System within the Prince Albert Diocese  Correctional Services of Canada </vt:lpstr>
      <vt:lpstr>Saskatchewan Dept. of  Corrections and Policing:</vt:lpstr>
      <vt:lpstr>Within the Prince Albert Diocese con’t</vt:lpstr>
      <vt:lpstr>Traditional Justice  </vt:lpstr>
      <vt:lpstr>Adult Criminal Justice in Canada</vt:lpstr>
      <vt:lpstr>Paradigms of Justice</vt:lpstr>
      <vt:lpstr>Restorative Justice Paradigm</vt:lpstr>
      <vt:lpstr>A simple definition for Restorative Justice is </vt:lpstr>
      <vt:lpstr> Restorative Justice</vt:lpstr>
      <vt:lpstr>Where is our point of engagement on the Continuum of Care?</vt:lpstr>
      <vt:lpstr>Points of Encounter and Engagement in the Parish </vt:lpstr>
      <vt:lpstr>Continuum of Care</vt:lpstr>
      <vt:lpstr>A Catholic Vision of Restorative Justice Ministry</vt:lpstr>
      <vt:lpstr>“I have a dogmatic certainty: </vt:lpstr>
      <vt:lpstr>St. Pope John Paul II Jubilee for Prisoners in 2000</vt:lpstr>
      <vt:lpstr>JP II</vt:lpstr>
      <vt:lpstr>JP II</vt:lpstr>
      <vt:lpstr>St. Pope John Paul II Jubilee for Prisoners in 2000. con’t.  </vt:lpstr>
      <vt:lpstr>JP II</vt:lpstr>
      <vt:lpstr>Pope Francis Jubilees for Prisoners Nov. 6, 2016</vt:lpstr>
      <vt:lpstr>POPE FRANCIS on Nov. 6, 2016</vt:lpstr>
      <vt:lpstr>'Why Them and Not Me?‘</vt:lpstr>
      <vt:lpstr>“Welcome to Jail, Pope Francis”</vt:lpstr>
      <vt:lpstr>Diocese Restorative Justice Ministry</vt:lpstr>
      <vt:lpstr>The mission of Diocesan Restorative Justice Ministry is to  call the Catholic Community, the wider Christian faithful and others of good will, to engage in:  </vt:lpstr>
      <vt:lpstr>Prison Chaplaincy in the Diocese</vt:lpstr>
      <vt:lpstr>Con’t</vt:lpstr>
      <vt:lpstr>Parkland Restorative Justice (PRJ):</vt:lpstr>
      <vt:lpstr>What Parkland Restorative Justice offers</vt:lpstr>
      <vt:lpstr>Person to Person Volunteer Program (P2P): </vt:lpstr>
      <vt:lpstr>Circles of Support and Accountability (CoSA)</vt:lpstr>
      <vt:lpstr>CoSA con’t</vt:lpstr>
      <vt:lpstr>CoSA con’t</vt:lpstr>
      <vt:lpstr>Forward Step Ministry: A visitation/reintegration program. </vt:lpstr>
      <vt:lpstr>An Important Truth!</vt:lpstr>
      <vt:lpstr>The foundation for Restorative Justice is Restorative Practices.</vt:lpstr>
      <vt:lpstr>Restorative Practises vs. RJ</vt:lpstr>
      <vt:lpstr>A Family-Centered approach to RJM based on Chris Stalker from Hull, United Kingdom presentation at the National Conference on RJ in Ottawa Nov. 19-21, 2017.</vt:lpstr>
      <vt:lpstr>Con’t</vt:lpstr>
      <vt:lpstr>Con’t</vt:lpstr>
      <vt:lpstr>Correctional Service of Canada</vt:lpstr>
      <vt:lpstr> Canadian Families and Corrections Network </vt:lpstr>
      <vt:lpstr>All types of families but some thing CFCN knows:</vt:lpstr>
      <vt:lpstr>Families Need</vt:lpstr>
      <vt:lpstr>Parkland Restorative Justice new ministry : Hero Dad Project</vt:lpstr>
      <vt:lpstr>CFCN Resources </vt:lpstr>
      <vt:lpstr>How can our  Parish Community help ?</vt:lpstr>
      <vt:lpstr>How can Clergy help ?</vt:lpstr>
      <vt:lpstr>…</vt:lpstr>
      <vt:lpstr>Con’t</vt:lpstr>
      <vt:lpstr>More Ideas on How to Engage Your Parish and/or Local Community</vt:lpstr>
      <vt:lpstr>The core of Restorative Justice Ministry and Practices from a Catholic perspective is the all about God’s mercy, forgiveness and reconciliation through His Son, Jesus Christ, the Prisoner.  </vt:lpstr>
      <vt:lpstr>Con’t</vt:lpstr>
      <vt:lpstr>Con’t</vt:lpstr>
      <vt:lpstr>Contacts: </vt:lpstr>
      <vt:lpstr>Take Home Reflection:                                          Is Crime a Faith Issue?                                                      </vt:lpstr>
      <vt:lpstr>Is Crime a Faith Issue? Con’t</vt:lpstr>
      <vt:lpstr>Is Crime a Faith Issue?</vt:lpstr>
      <vt:lpstr>My RJM Background</vt:lpstr>
    </vt:vector>
  </TitlesOfParts>
  <Company>Workgroup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CFCN-RCAFD</dc:creator>
  <cp:lastModifiedBy>Brad</cp:lastModifiedBy>
  <cp:revision>159</cp:revision>
  <dcterms:created xsi:type="dcterms:W3CDTF">2018-09-01T17:10:35Z</dcterms:created>
  <dcterms:modified xsi:type="dcterms:W3CDTF">2021-03-28T23:39:42Z</dcterms:modified>
</cp:coreProperties>
</file>